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76"/>
  </p:notesMasterIdLst>
  <p:sldIdLst>
    <p:sldId id="327" r:id="rId4"/>
    <p:sldId id="268" r:id="rId5"/>
    <p:sldId id="269" r:id="rId6"/>
    <p:sldId id="257" r:id="rId7"/>
    <p:sldId id="382" r:id="rId8"/>
    <p:sldId id="384" r:id="rId9"/>
    <p:sldId id="385" r:id="rId10"/>
    <p:sldId id="299" r:id="rId11"/>
    <p:sldId id="300" r:id="rId12"/>
    <p:sldId id="301" r:id="rId13"/>
    <p:sldId id="302" r:id="rId14"/>
    <p:sldId id="261" r:id="rId15"/>
    <p:sldId id="279" r:id="rId16"/>
    <p:sldId id="303" r:id="rId17"/>
    <p:sldId id="304" r:id="rId18"/>
    <p:sldId id="280" r:id="rId19"/>
    <p:sldId id="281" r:id="rId20"/>
    <p:sldId id="381" r:id="rId21"/>
    <p:sldId id="258" r:id="rId22"/>
    <p:sldId id="265" r:id="rId23"/>
    <p:sldId id="266" r:id="rId24"/>
    <p:sldId id="271" r:id="rId25"/>
    <p:sldId id="282" r:id="rId26"/>
    <p:sldId id="283" r:id="rId27"/>
    <p:sldId id="286" r:id="rId28"/>
    <p:sldId id="392" r:id="rId29"/>
    <p:sldId id="305" r:id="rId30"/>
    <p:sldId id="402" r:id="rId31"/>
    <p:sldId id="401" r:id="rId32"/>
    <p:sldId id="260" r:id="rId33"/>
    <p:sldId id="273" r:id="rId34"/>
    <p:sldId id="404" r:id="rId35"/>
    <p:sldId id="405" r:id="rId36"/>
    <p:sldId id="403" r:id="rId37"/>
    <p:sldId id="274" r:id="rId38"/>
    <p:sldId id="290" r:id="rId39"/>
    <p:sldId id="386" r:id="rId40"/>
    <p:sldId id="417" r:id="rId41"/>
    <p:sldId id="419" r:id="rId42"/>
    <p:sldId id="396" r:id="rId43"/>
    <p:sldId id="393" r:id="rId44"/>
    <p:sldId id="306" r:id="rId45"/>
    <p:sldId id="293" r:id="rId46"/>
    <p:sldId id="408" r:id="rId47"/>
    <p:sldId id="387" r:id="rId48"/>
    <p:sldId id="291" r:id="rId49"/>
    <p:sldId id="298" r:id="rId50"/>
    <p:sldId id="395" r:id="rId51"/>
    <p:sldId id="394" r:id="rId52"/>
    <p:sldId id="307" r:id="rId53"/>
    <p:sldId id="294" r:id="rId54"/>
    <p:sldId id="399" r:id="rId55"/>
    <p:sldId id="420" r:id="rId56"/>
    <p:sldId id="409" r:id="rId57"/>
    <p:sldId id="410" r:id="rId58"/>
    <p:sldId id="398" r:id="rId59"/>
    <p:sldId id="390" r:id="rId60"/>
    <p:sldId id="411" r:id="rId61"/>
    <p:sldId id="412" r:id="rId62"/>
    <p:sldId id="413" r:id="rId63"/>
    <p:sldId id="414" r:id="rId64"/>
    <p:sldId id="416" r:id="rId65"/>
    <p:sldId id="389" r:id="rId66"/>
    <p:sldId id="259" r:id="rId67"/>
    <p:sldId id="262" r:id="rId68"/>
    <p:sldId id="379" r:id="rId69"/>
    <p:sldId id="380" r:id="rId70"/>
    <p:sldId id="267" r:id="rId71"/>
    <p:sldId id="270" r:id="rId72"/>
    <p:sldId id="275" r:id="rId73"/>
    <p:sldId id="388" r:id="rId74"/>
    <p:sldId id="391" r:id="rId7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mut" initials="H" lastIdx="1" clrIdx="0">
    <p:extLst>
      <p:ext uri="{19B8F6BF-5375-455C-9EA6-DF929625EA0E}">
        <p15:presenceInfo xmlns:p15="http://schemas.microsoft.com/office/powerpoint/2012/main" userId="Hellmu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7" autoAdjust="0"/>
    <p:restoredTop sz="95226" autoAdjust="0"/>
  </p:normalViewPr>
  <p:slideViewPr>
    <p:cSldViewPr snapToGrid="0">
      <p:cViewPr>
        <p:scale>
          <a:sx n="100" d="100"/>
          <a:sy n="100" d="100"/>
        </p:scale>
        <p:origin x="816" y="5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ifer Fabian KBL CHKP" userId="ec3b6fc7-6177-4caa-9122-ba9911bef36b" providerId="ADAL" clId="{AF1BB99C-D3E0-4C76-8854-857C259575BA}"/>
    <pc:docChg chg="undo custSel addSld delSld modSld modMainMaster">
      <pc:chgData name="Peifer Fabian KBL CHKP" userId="ec3b6fc7-6177-4caa-9122-ba9911bef36b" providerId="ADAL" clId="{AF1BB99C-D3E0-4C76-8854-857C259575BA}" dt="2024-01-22T16:13:04.178" v="259" actId="13926"/>
      <pc:docMkLst>
        <pc:docMk/>
      </pc:docMkLst>
      <pc:sldChg chg="modSp mod">
        <pc:chgData name="Peifer Fabian KBL CHKP" userId="ec3b6fc7-6177-4caa-9122-ba9911bef36b" providerId="ADAL" clId="{AF1BB99C-D3E0-4C76-8854-857C259575BA}" dt="2024-01-22T14:26:38.760" v="41" actId="13926"/>
        <pc:sldMkLst>
          <pc:docMk/>
          <pc:sldMk cId="254859667" sldId="261"/>
        </pc:sldMkLst>
        <pc:spChg chg="mod">
          <ac:chgData name="Peifer Fabian KBL CHKP" userId="ec3b6fc7-6177-4caa-9122-ba9911bef36b" providerId="ADAL" clId="{AF1BB99C-D3E0-4C76-8854-857C259575BA}" dt="2024-01-22T14:26:38.760" v="41" actId="13926"/>
          <ac:spMkLst>
            <pc:docMk/>
            <pc:sldMk cId="254859667" sldId="261"/>
            <ac:spMk id="3" creationId="{F22B3415-B70A-42C7-8095-FED5A6942BBB}"/>
          </ac:spMkLst>
        </pc:spChg>
      </pc:sldChg>
      <pc:sldChg chg="modSp mod">
        <pc:chgData name="Peifer Fabian KBL CHKP" userId="ec3b6fc7-6177-4caa-9122-ba9911bef36b" providerId="ADAL" clId="{AF1BB99C-D3E0-4C76-8854-857C259575BA}" dt="2024-01-22T15:06:58.407" v="243" actId="13926"/>
        <pc:sldMkLst>
          <pc:docMk/>
          <pc:sldMk cId="536805424" sldId="266"/>
        </pc:sldMkLst>
        <pc:spChg chg="mod">
          <ac:chgData name="Peifer Fabian KBL CHKP" userId="ec3b6fc7-6177-4caa-9122-ba9911bef36b" providerId="ADAL" clId="{AF1BB99C-D3E0-4C76-8854-857C259575BA}" dt="2024-01-22T15:06:58.407" v="243" actId="13926"/>
          <ac:spMkLst>
            <pc:docMk/>
            <pc:sldMk cId="536805424" sldId="266"/>
            <ac:spMk id="3" creationId="{F6E485A6-4AD3-474E-AA0B-7CF9D172121E}"/>
          </ac:spMkLst>
        </pc:spChg>
      </pc:sldChg>
      <pc:sldChg chg="modSp mod">
        <pc:chgData name="Peifer Fabian KBL CHKP" userId="ec3b6fc7-6177-4caa-9122-ba9911bef36b" providerId="ADAL" clId="{AF1BB99C-D3E0-4C76-8854-857C259575BA}" dt="2024-01-22T15:38:47.163" v="245" actId="33524"/>
        <pc:sldMkLst>
          <pc:docMk/>
          <pc:sldMk cId="3814703858" sldId="273"/>
        </pc:sldMkLst>
        <pc:spChg chg="mod">
          <ac:chgData name="Peifer Fabian KBL CHKP" userId="ec3b6fc7-6177-4caa-9122-ba9911bef36b" providerId="ADAL" clId="{AF1BB99C-D3E0-4C76-8854-857C259575BA}" dt="2024-01-22T15:38:47.163" v="245" actId="33524"/>
          <ac:spMkLst>
            <pc:docMk/>
            <pc:sldMk cId="3814703858" sldId="273"/>
            <ac:spMk id="3" creationId="{EEE04198-B4FE-49C0-9CD8-407F78285F50}"/>
          </ac:spMkLst>
        </pc:spChg>
      </pc:sldChg>
      <pc:sldChg chg="modSp mod">
        <pc:chgData name="Peifer Fabian KBL CHKP" userId="ec3b6fc7-6177-4caa-9122-ba9911bef36b" providerId="ADAL" clId="{AF1BB99C-D3E0-4C76-8854-857C259575BA}" dt="2024-01-22T15:53:57.330" v="250" actId="13926"/>
        <pc:sldMkLst>
          <pc:docMk/>
          <pc:sldMk cId="4019579908" sldId="274"/>
        </pc:sldMkLst>
        <pc:spChg chg="mod">
          <ac:chgData name="Peifer Fabian KBL CHKP" userId="ec3b6fc7-6177-4caa-9122-ba9911bef36b" providerId="ADAL" clId="{AF1BB99C-D3E0-4C76-8854-857C259575BA}" dt="2024-01-22T15:53:57.330" v="250" actId="13926"/>
          <ac:spMkLst>
            <pc:docMk/>
            <pc:sldMk cId="4019579908" sldId="274"/>
            <ac:spMk id="3" creationId="{A36DC1A4-E937-4000-98E3-2D24702EC6CC}"/>
          </ac:spMkLst>
        </pc:spChg>
      </pc:sldChg>
      <pc:sldChg chg="modSp mod">
        <pc:chgData name="Peifer Fabian KBL CHKP" userId="ec3b6fc7-6177-4caa-9122-ba9911bef36b" providerId="ADAL" clId="{AF1BB99C-D3E0-4C76-8854-857C259575BA}" dt="2024-01-22T14:29:25.053" v="45" actId="13926"/>
        <pc:sldMkLst>
          <pc:docMk/>
          <pc:sldMk cId="1732192717" sldId="279"/>
        </pc:sldMkLst>
        <pc:spChg chg="mod">
          <ac:chgData name="Peifer Fabian KBL CHKP" userId="ec3b6fc7-6177-4caa-9122-ba9911bef36b" providerId="ADAL" clId="{AF1BB99C-D3E0-4C76-8854-857C259575BA}" dt="2024-01-22T14:29:25.053" v="45" actId="13926"/>
          <ac:spMkLst>
            <pc:docMk/>
            <pc:sldMk cId="1732192717" sldId="279"/>
            <ac:spMk id="5" creationId="{004C860C-DB83-49B7-A922-07B1CA8304C9}"/>
          </ac:spMkLst>
        </pc:spChg>
      </pc:sldChg>
      <pc:sldChg chg="modSp mod">
        <pc:chgData name="Peifer Fabian KBL CHKP" userId="ec3b6fc7-6177-4caa-9122-ba9911bef36b" providerId="ADAL" clId="{AF1BB99C-D3E0-4C76-8854-857C259575BA}" dt="2024-01-22T14:41:29.092" v="80" actId="5793"/>
        <pc:sldMkLst>
          <pc:docMk/>
          <pc:sldMk cId="1159157128" sldId="280"/>
        </pc:sldMkLst>
        <pc:spChg chg="mod">
          <ac:chgData name="Peifer Fabian KBL CHKP" userId="ec3b6fc7-6177-4caa-9122-ba9911bef36b" providerId="ADAL" clId="{AF1BB99C-D3E0-4C76-8854-857C259575BA}" dt="2024-01-22T14:41:29.092" v="80" actId="5793"/>
          <ac:spMkLst>
            <pc:docMk/>
            <pc:sldMk cId="1159157128" sldId="280"/>
            <ac:spMk id="3" creationId="{87E79617-892F-4B6B-B1F0-6C14EB6BD5CE}"/>
          </ac:spMkLst>
        </pc:spChg>
      </pc:sldChg>
      <pc:sldChg chg="modSp mod">
        <pc:chgData name="Peifer Fabian KBL CHKP" userId="ec3b6fc7-6177-4caa-9122-ba9911bef36b" providerId="ADAL" clId="{AF1BB99C-D3E0-4C76-8854-857C259575BA}" dt="2024-01-22T14:42:42.711" v="96" actId="13926"/>
        <pc:sldMkLst>
          <pc:docMk/>
          <pc:sldMk cId="1582393436" sldId="281"/>
        </pc:sldMkLst>
        <pc:spChg chg="mod">
          <ac:chgData name="Peifer Fabian KBL CHKP" userId="ec3b6fc7-6177-4caa-9122-ba9911bef36b" providerId="ADAL" clId="{AF1BB99C-D3E0-4C76-8854-857C259575BA}" dt="2024-01-22T14:42:42.711" v="96" actId="13926"/>
          <ac:spMkLst>
            <pc:docMk/>
            <pc:sldMk cId="1582393436" sldId="281"/>
            <ac:spMk id="3" creationId="{C577D6A2-2993-4F53-AA92-DE3E8DA0073E}"/>
          </ac:spMkLst>
        </pc:spChg>
      </pc:sldChg>
      <pc:sldChg chg="modSp mod">
        <pc:chgData name="Peifer Fabian KBL CHKP" userId="ec3b6fc7-6177-4caa-9122-ba9911bef36b" providerId="ADAL" clId="{AF1BB99C-D3E0-4C76-8854-857C259575BA}" dt="2024-01-22T16:01:54.224" v="258" actId="13926"/>
        <pc:sldMkLst>
          <pc:docMk/>
          <pc:sldMk cId="3454438295" sldId="293"/>
        </pc:sldMkLst>
        <pc:spChg chg="mod">
          <ac:chgData name="Peifer Fabian KBL CHKP" userId="ec3b6fc7-6177-4caa-9122-ba9911bef36b" providerId="ADAL" clId="{AF1BB99C-D3E0-4C76-8854-857C259575BA}" dt="2024-01-22T16:01:54.224" v="258" actId="13926"/>
          <ac:spMkLst>
            <pc:docMk/>
            <pc:sldMk cId="3454438295" sldId="293"/>
            <ac:spMk id="3" creationId="{A483FBAA-F4C8-47A8-9481-D76270CE87C9}"/>
          </ac:spMkLst>
        </pc:spChg>
      </pc:sldChg>
      <pc:sldChg chg="modSp mod">
        <pc:chgData name="Peifer Fabian KBL CHKP" userId="ec3b6fc7-6177-4caa-9122-ba9911bef36b" providerId="ADAL" clId="{AF1BB99C-D3E0-4C76-8854-857C259575BA}" dt="2024-01-22T14:15:15.910" v="15" actId="13926"/>
        <pc:sldMkLst>
          <pc:docMk/>
          <pc:sldMk cId="3080289231" sldId="299"/>
        </pc:sldMkLst>
        <pc:spChg chg="mod">
          <ac:chgData name="Peifer Fabian KBL CHKP" userId="ec3b6fc7-6177-4caa-9122-ba9911bef36b" providerId="ADAL" clId="{AF1BB99C-D3E0-4C76-8854-857C259575BA}" dt="2024-01-22T14:15:15.910" v="15" actId="13926"/>
          <ac:spMkLst>
            <pc:docMk/>
            <pc:sldMk cId="3080289231" sldId="299"/>
            <ac:spMk id="11" creationId="{7090ABB9-2333-43AE-BC0B-BDE5B751E32E}"/>
          </ac:spMkLst>
        </pc:spChg>
      </pc:sldChg>
      <pc:sldChg chg="modSp mod">
        <pc:chgData name="Peifer Fabian KBL CHKP" userId="ec3b6fc7-6177-4caa-9122-ba9911bef36b" providerId="ADAL" clId="{AF1BB99C-D3E0-4C76-8854-857C259575BA}" dt="2024-01-22T14:16:16.587" v="18" actId="13926"/>
        <pc:sldMkLst>
          <pc:docMk/>
          <pc:sldMk cId="3886596719" sldId="300"/>
        </pc:sldMkLst>
        <pc:spChg chg="mod">
          <ac:chgData name="Peifer Fabian KBL CHKP" userId="ec3b6fc7-6177-4caa-9122-ba9911bef36b" providerId="ADAL" clId="{AF1BB99C-D3E0-4C76-8854-857C259575BA}" dt="2024-01-22T14:16:16.587" v="18" actId="13926"/>
          <ac:spMkLst>
            <pc:docMk/>
            <pc:sldMk cId="3886596719" sldId="300"/>
            <ac:spMk id="3" creationId="{D5F7D3DD-50B9-4229-AF9C-0DB46E2BB1FD}"/>
          </ac:spMkLst>
        </pc:spChg>
      </pc:sldChg>
      <pc:sldChg chg="modSp mod">
        <pc:chgData name="Peifer Fabian KBL CHKP" userId="ec3b6fc7-6177-4caa-9122-ba9911bef36b" providerId="ADAL" clId="{AF1BB99C-D3E0-4C76-8854-857C259575BA}" dt="2024-01-22T14:17:37.422" v="25" actId="13926"/>
        <pc:sldMkLst>
          <pc:docMk/>
          <pc:sldMk cId="2045041557" sldId="301"/>
        </pc:sldMkLst>
        <pc:spChg chg="mod">
          <ac:chgData name="Peifer Fabian KBL CHKP" userId="ec3b6fc7-6177-4caa-9122-ba9911bef36b" providerId="ADAL" clId="{AF1BB99C-D3E0-4C76-8854-857C259575BA}" dt="2024-01-22T14:17:37.422" v="25" actId="13926"/>
          <ac:spMkLst>
            <pc:docMk/>
            <pc:sldMk cId="2045041557" sldId="301"/>
            <ac:spMk id="3" creationId="{4A938D32-2996-458F-A45B-19B91C459974}"/>
          </ac:spMkLst>
        </pc:spChg>
      </pc:sldChg>
      <pc:sldChg chg="modSp mod">
        <pc:chgData name="Peifer Fabian KBL CHKP" userId="ec3b6fc7-6177-4caa-9122-ba9911bef36b" providerId="ADAL" clId="{AF1BB99C-D3E0-4C76-8854-857C259575BA}" dt="2024-01-22T14:24:39.991" v="30" actId="13926"/>
        <pc:sldMkLst>
          <pc:docMk/>
          <pc:sldMk cId="54283105" sldId="302"/>
        </pc:sldMkLst>
        <pc:spChg chg="mod">
          <ac:chgData name="Peifer Fabian KBL CHKP" userId="ec3b6fc7-6177-4caa-9122-ba9911bef36b" providerId="ADAL" clId="{AF1BB99C-D3E0-4C76-8854-857C259575BA}" dt="2024-01-22T14:24:39.991" v="30" actId="13926"/>
          <ac:spMkLst>
            <pc:docMk/>
            <pc:sldMk cId="54283105" sldId="302"/>
            <ac:spMk id="3" creationId="{85DC7791-0E14-41CA-AF80-8E4EC4BD80A3}"/>
          </ac:spMkLst>
        </pc:spChg>
      </pc:sldChg>
      <pc:sldChg chg="modSp mod">
        <pc:chgData name="Peifer Fabian KBL CHKP" userId="ec3b6fc7-6177-4caa-9122-ba9911bef36b" providerId="ADAL" clId="{AF1BB99C-D3E0-4C76-8854-857C259575BA}" dt="2024-01-22T14:31:02.354" v="54" actId="13926"/>
        <pc:sldMkLst>
          <pc:docMk/>
          <pc:sldMk cId="3106034013" sldId="303"/>
        </pc:sldMkLst>
        <pc:spChg chg="mod">
          <ac:chgData name="Peifer Fabian KBL CHKP" userId="ec3b6fc7-6177-4caa-9122-ba9911bef36b" providerId="ADAL" clId="{AF1BB99C-D3E0-4C76-8854-857C259575BA}" dt="2024-01-22T14:29:32.756" v="46" actId="33524"/>
          <ac:spMkLst>
            <pc:docMk/>
            <pc:sldMk cId="3106034013" sldId="303"/>
            <ac:spMk id="2" creationId="{C3FE3187-4CA9-4832-8E16-186EF6C95EF4}"/>
          </ac:spMkLst>
        </pc:spChg>
        <pc:spChg chg="mod">
          <ac:chgData name="Peifer Fabian KBL CHKP" userId="ec3b6fc7-6177-4caa-9122-ba9911bef36b" providerId="ADAL" clId="{AF1BB99C-D3E0-4C76-8854-857C259575BA}" dt="2024-01-22T14:31:02.354" v="54" actId="13926"/>
          <ac:spMkLst>
            <pc:docMk/>
            <pc:sldMk cId="3106034013" sldId="303"/>
            <ac:spMk id="3" creationId="{0D4C7516-F189-4AE7-A4DD-94B73CD9F6DF}"/>
          </ac:spMkLst>
        </pc:spChg>
      </pc:sldChg>
      <pc:sldChg chg="modSp mod">
        <pc:chgData name="Peifer Fabian KBL CHKP" userId="ec3b6fc7-6177-4caa-9122-ba9911bef36b" providerId="ADAL" clId="{AF1BB99C-D3E0-4C76-8854-857C259575BA}" dt="2024-01-22T14:37:45.397" v="57" actId="13926"/>
        <pc:sldMkLst>
          <pc:docMk/>
          <pc:sldMk cId="2329692421" sldId="304"/>
        </pc:sldMkLst>
        <pc:spChg chg="mod">
          <ac:chgData name="Peifer Fabian KBL CHKP" userId="ec3b6fc7-6177-4caa-9122-ba9911bef36b" providerId="ADAL" clId="{AF1BB99C-D3E0-4C76-8854-857C259575BA}" dt="2024-01-22T14:37:45.397" v="57" actId="13926"/>
          <ac:spMkLst>
            <pc:docMk/>
            <pc:sldMk cId="2329692421" sldId="304"/>
            <ac:spMk id="3" creationId="{A01369E4-0365-40E2-9E5F-4EF3D0C4A480}"/>
          </ac:spMkLst>
        </pc:spChg>
      </pc:sldChg>
      <pc:sldChg chg="modSp mod">
        <pc:chgData name="Peifer Fabian KBL CHKP" userId="ec3b6fc7-6177-4caa-9122-ba9911bef36b" providerId="ADAL" clId="{AF1BB99C-D3E0-4C76-8854-857C259575BA}" dt="2024-01-22T13:18:30.672" v="1" actId="13926"/>
        <pc:sldMkLst>
          <pc:docMk/>
          <pc:sldMk cId="3330728671" sldId="327"/>
        </pc:sldMkLst>
        <pc:spChg chg="mod">
          <ac:chgData name="Peifer Fabian KBL CHKP" userId="ec3b6fc7-6177-4caa-9122-ba9911bef36b" providerId="ADAL" clId="{AF1BB99C-D3E0-4C76-8854-857C259575BA}" dt="2024-01-22T13:18:30.672" v="1" actId="13926"/>
          <ac:spMkLst>
            <pc:docMk/>
            <pc:sldMk cId="3330728671" sldId="327"/>
            <ac:spMk id="3" creationId="{A08FFF6B-5EEB-47A4-9043-6DADEC987C7D}"/>
          </ac:spMkLst>
        </pc:spChg>
      </pc:sldChg>
      <pc:sldChg chg="modSp mod">
        <pc:chgData name="Peifer Fabian KBL CHKP" userId="ec3b6fc7-6177-4caa-9122-ba9911bef36b" providerId="ADAL" clId="{AF1BB99C-D3E0-4C76-8854-857C259575BA}" dt="2024-01-22T14:54:09.917" v="122" actId="2711"/>
        <pc:sldMkLst>
          <pc:docMk/>
          <pc:sldMk cId="702090969" sldId="381"/>
        </pc:sldMkLst>
        <pc:spChg chg="mod">
          <ac:chgData name="Peifer Fabian KBL CHKP" userId="ec3b6fc7-6177-4caa-9122-ba9911bef36b" providerId="ADAL" clId="{AF1BB99C-D3E0-4C76-8854-857C259575BA}" dt="2024-01-22T14:54:09.917" v="122" actId="2711"/>
          <ac:spMkLst>
            <pc:docMk/>
            <pc:sldMk cId="702090969" sldId="381"/>
            <ac:spMk id="3" creationId="{73146275-F054-4BC9-84A8-26FF04EE6AB2}"/>
          </ac:spMkLst>
        </pc:spChg>
      </pc:sldChg>
      <pc:sldChg chg="modSp mod">
        <pc:chgData name="Peifer Fabian KBL CHKP" userId="ec3b6fc7-6177-4caa-9122-ba9911bef36b" providerId="ADAL" clId="{AF1BB99C-D3E0-4C76-8854-857C259575BA}" dt="2024-01-22T14:13:38.793" v="3" actId="13926"/>
        <pc:sldMkLst>
          <pc:docMk/>
          <pc:sldMk cId="97375218" sldId="382"/>
        </pc:sldMkLst>
        <pc:spChg chg="mod">
          <ac:chgData name="Peifer Fabian KBL CHKP" userId="ec3b6fc7-6177-4caa-9122-ba9911bef36b" providerId="ADAL" clId="{AF1BB99C-D3E0-4C76-8854-857C259575BA}" dt="2024-01-22T14:13:38.793" v="3" actId="13926"/>
          <ac:spMkLst>
            <pc:docMk/>
            <pc:sldMk cId="97375218" sldId="382"/>
            <ac:spMk id="3" creationId="{49D48A63-298D-4CFA-8B0D-0EBD692C510D}"/>
          </ac:spMkLst>
        </pc:spChg>
      </pc:sldChg>
      <pc:sldChg chg="modSp mod">
        <pc:chgData name="Peifer Fabian KBL CHKP" userId="ec3b6fc7-6177-4caa-9122-ba9911bef36b" providerId="ADAL" clId="{AF1BB99C-D3E0-4C76-8854-857C259575BA}" dt="2024-01-22T14:14:27.612" v="6" actId="13926"/>
        <pc:sldMkLst>
          <pc:docMk/>
          <pc:sldMk cId="1405090696" sldId="384"/>
        </pc:sldMkLst>
        <pc:spChg chg="mod">
          <ac:chgData name="Peifer Fabian KBL CHKP" userId="ec3b6fc7-6177-4caa-9122-ba9911bef36b" providerId="ADAL" clId="{AF1BB99C-D3E0-4C76-8854-857C259575BA}" dt="2024-01-22T14:14:27.612" v="6" actId="13926"/>
          <ac:spMkLst>
            <pc:docMk/>
            <pc:sldMk cId="1405090696" sldId="384"/>
            <ac:spMk id="3" creationId="{B8710CBD-4839-4CF1-B8D3-573F5C6AA6A7}"/>
          </ac:spMkLst>
        </pc:spChg>
      </pc:sldChg>
      <pc:sldChg chg="modSp mod">
        <pc:chgData name="Peifer Fabian KBL CHKP" userId="ec3b6fc7-6177-4caa-9122-ba9911bef36b" providerId="ADAL" clId="{AF1BB99C-D3E0-4C76-8854-857C259575BA}" dt="2024-01-22T14:14:45.665" v="10" actId="13926"/>
        <pc:sldMkLst>
          <pc:docMk/>
          <pc:sldMk cId="3071212410" sldId="385"/>
        </pc:sldMkLst>
        <pc:spChg chg="mod">
          <ac:chgData name="Peifer Fabian KBL CHKP" userId="ec3b6fc7-6177-4caa-9122-ba9911bef36b" providerId="ADAL" clId="{AF1BB99C-D3E0-4C76-8854-857C259575BA}" dt="2024-01-22T14:14:45.665" v="10" actId="13926"/>
          <ac:spMkLst>
            <pc:docMk/>
            <pc:sldMk cId="3071212410" sldId="385"/>
            <ac:spMk id="3" creationId="{B8710CBD-4839-4CF1-B8D3-573F5C6AA6A7}"/>
          </ac:spMkLst>
        </pc:spChg>
      </pc:sldChg>
      <pc:sldChg chg="modSp mod">
        <pc:chgData name="Peifer Fabian KBL CHKP" userId="ec3b6fc7-6177-4caa-9122-ba9911bef36b" providerId="ADAL" clId="{AF1BB99C-D3E0-4C76-8854-857C259575BA}" dt="2024-01-22T15:57:16.706" v="251" actId="33524"/>
        <pc:sldMkLst>
          <pc:docMk/>
          <pc:sldMk cId="3888817966" sldId="386"/>
        </pc:sldMkLst>
        <pc:spChg chg="mod">
          <ac:chgData name="Peifer Fabian KBL CHKP" userId="ec3b6fc7-6177-4caa-9122-ba9911bef36b" providerId="ADAL" clId="{AF1BB99C-D3E0-4C76-8854-857C259575BA}" dt="2024-01-22T15:57:16.706" v="251" actId="33524"/>
          <ac:spMkLst>
            <pc:docMk/>
            <pc:sldMk cId="3888817966" sldId="386"/>
            <ac:spMk id="3" creationId="{BC54233F-8ECF-4A8A-9F67-39B2F83D65B0}"/>
          </ac:spMkLst>
        </pc:spChg>
      </pc:sldChg>
      <pc:sldChg chg="modSp mod">
        <pc:chgData name="Peifer Fabian KBL CHKP" userId="ec3b6fc7-6177-4caa-9122-ba9911bef36b" providerId="ADAL" clId="{AF1BB99C-D3E0-4C76-8854-857C259575BA}" dt="2024-01-22T15:58:49.036" v="254" actId="20577"/>
        <pc:sldMkLst>
          <pc:docMk/>
          <pc:sldMk cId="1637099808" sldId="393"/>
        </pc:sldMkLst>
        <pc:spChg chg="mod">
          <ac:chgData name="Peifer Fabian KBL CHKP" userId="ec3b6fc7-6177-4caa-9122-ba9911bef36b" providerId="ADAL" clId="{AF1BB99C-D3E0-4C76-8854-857C259575BA}" dt="2024-01-22T15:58:49.036" v="254" actId="20577"/>
          <ac:spMkLst>
            <pc:docMk/>
            <pc:sldMk cId="1637099808" sldId="393"/>
            <ac:spMk id="5" creationId="{201BF0F7-1FCF-438D-BB27-C79B5A491FF5}"/>
          </ac:spMkLst>
        </pc:spChg>
      </pc:sldChg>
      <pc:sldChg chg="modSp mod">
        <pc:chgData name="Peifer Fabian KBL CHKP" userId="ec3b6fc7-6177-4caa-9122-ba9911bef36b" providerId="ADAL" clId="{AF1BB99C-D3E0-4C76-8854-857C259575BA}" dt="2024-01-22T16:13:04.178" v="259" actId="13926"/>
        <pc:sldMkLst>
          <pc:docMk/>
          <pc:sldMk cId="2673840944" sldId="395"/>
        </pc:sldMkLst>
        <pc:spChg chg="mod">
          <ac:chgData name="Peifer Fabian KBL CHKP" userId="ec3b6fc7-6177-4caa-9122-ba9911bef36b" providerId="ADAL" clId="{AF1BB99C-D3E0-4C76-8854-857C259575BA}" dt="2024-01-22T16:13:04.178" v="259" actId="13926"/>
          <ac:spMkLst>
            <pc:docMk/>
            <pc:sldMk cId="2673840944" sldId="395"/>
            <ac:spMk id="8" creationId="{6BD77B95-EE45-4E5C-9937-723EAA869EF2}"/>
          </ac:spMkLst>
        </pc:spChg>
      </pc:sldChg>
      <pc:sldChg chg="modSp mod">
        <pc:chgData name="Peifer Fabian KBL CHKP" userId="ec3b6fc7-6177-4caa-9122-ba9911bef36b" providerId="ADAL" clId="{AF1BB99C-D3E0-4C76-8854-857C259575BA}" dt="2024-01-22T15:58:33.119" v="252" actId="13926"/>
        <pc:sldMkLst>
          <pc:docMk/>
          <pc:sldMk cId="4280660148" sldId="396"/>
        </pc:sldMkLst>
        <pc:spChg chg="mod">
          <ac:chgData name="Peifer Fabian KBL CHKP" userId="ec3b6fc7-6177-4caa-9122-ba9911bef36b" providerId="ADAL" clId="{AF1BB99C-D3E0-4C76-8854-857C259575BA}" dt="2024-01-22T15:58:33.119" v="252" actId="13926"/>
          <ac:spMkLst>
            <pc:docMk/>
            <pc:sldMk cId="4280660148" sldId="396"/>
            <ac:spMk id="8" creationId="{6BD77B95-EE45-4E5C-9937-723EAA869EF2}"/>
          </ac:spMkLst>
        </pc:spChg>
      </pc:sldChg>
      <pc:sldChg chg="modSp mod">
        <pc:chgData name="Peifer Fabian KBL CHKP" userId="ec3b6fc7-6177-4caa-9122-ba9911bef36b" providerId="ADAL" clId="{AF1BB99C-D3E0-4C76-8854-857C259575BA}" dt="2024-01-22T15:41:21.631" v="249" actId="13926"/>
        <pc:sldMkLst>
          <pc:docMk/>
          <pc:sldMk cId="2173957390" sldId="405"/>
        </pc:sldMkLst>
        <pc:spChg chg="mod">
          <ac:chgData name="Peifer Fabian KBL CHKP" userId="ec3b6fc7-6177-4caa-9122-ba9911bef36b" providerId="ADAL" clId="{AF1BB99C-D3E0-4C76-8854-857C259575BA}" dt="2024-01-22T15:41:21.631" v="249" actId="13926"/>
          <ac:spMkLst>
            <pc:docMk/>
            <pc:sldMk cId="2173957390" sldId="405"/>
            <ac:spMk id="3" creationId="{0255A404-F0E1-468A-8F88-F6F8F1E20F5E}"/>
          </ac:spMkLst>
        </pc:spChg>
      </pc:sldChg>
      <pc:sldChg chg="new del">
        <pc:chgData name="Peifer Fabian KBL CHKP" userId="ec3b6fc7-6177-4caa-9122-ba9911bef36b" providerId="ADAL" clId="{AF1BB99C-D3E0-4C76-8854-857C259575BA}" dt="2024-01-22T14:33:55.491" v="56" actId="47"/>
        <pc:sldMkLst>
          <pc:docMk/>
          <pc:sldMk cId="2832715871" sldId="421"/>
        </pc:sldMkLst>
      </pc:sldChg>
      <pc:sldMasterChg chg="addSp delSp modSp mod">
        <pc:chgData name="Peifer Fabian KBL CHKP" userId="ec3b6fc7-6177-4caa-9122-ba9911bef36b" providerId="ADAL" clId="{AF1BB99C-D3E0-4C76-8854-857C259575BA}" dt="2024-01-22T14:54:20.728" v="217"/>
        <pc:sldMasterMkLst>
          <pc:docMk/>
          <pc:sldMasterMk cId="1980994009" sldId="2147483648"/>
        </pc:sldMasterMkLst>
        <pc:spChg chg="add del mod ord modVis">
          <ac:chgData name="Peifer Fabian KBL CHKP" userId="ec3b6fc7-6177-4caa-9122-ba9911bef36b" providerId="ADAL" clId="{AF1BB99C-D3E0-4C76-8854-857C259575BA}" dt="2024-01-22T14:54:20.728" v="217"/>
          <ac:spMkLst>
            <pc:docMk/>
            <pc:sldMasterMk cId="1980994009" sldId="2147483648"/>
            <ac:spMk id="7" creationId="{650DA087-57CD-72AD-E8E2-68828E90795A}"/>
          </ac:spMkLst>
        </pc:spChg>
      </pc:sldMasterChg>
      <pc:sldMasterChg chg="addSp delSp modSp mod">
        <pc:chgData name="Peifer Fabian KBL CHKP" userId="ec3b6fc7-6177-4caa-9122-ba9911bef36b" providerId="ADAL" clId="{AF1BB99C-D3E0-4C76-8854-857C259575BA}" dt="2024-01-22T14:54:20.728" v="219"/>
        <pc:sldMasterMkLst>
          <pc:docMk/>
          <pc:sldMasterMk cId="64690892" sldId="2147483660"/>
        </pc:sldMasterMkLst>
        <pc:spChg chg="add del mod ord modVis">
          <ac:chgData name="Peifer Fabian KBL CHKP" userId="ec3b6fc7-6177-4caa-9122-ba9911bef36b" providerId="ADAL" clId="{AF1BB99C-D3E0-4C76-8854-857C259575BA}" dt="2024-01-22T14:54:20.728" v="219"/>
          <ac:spMkLst>
            <pc:docMk/>
            <pc:sldMasterMk cId="64690892" sldId="2147483660"/>
            <ac:spMk id="2" creationId="{C7F45627-B813-36B1-F5FA-74EF2EA68008}"/>
          </ac:spMkLst>
        </pc:spChg>
      </pc:sldMasterChg>
      <pc:sldMasterChg chg="addSp delSp modSp mod">
        <pc:chgData name="Peifer Fabian KBL CHKP" userId="ec3b6fc7-6177-4caa-9122-ba9911bef36b" providerId="ADAL" clId="{AF1BB99C-D3E0-4C76-8854-857C259575BA}" dt="2024-01-22T14:54:20.728" v="221"/>
        <pc:sldMasterMkLst>
          <pc:docMk/>
          <pc:sldMasterMk cId="388432939" sldId="2147483672"/>
        </pc:sldMasterMkLst>
        <pc:spChg chg="add del mod ord modVis">
          <ac:chgData name="Peifer Fabian KBL CHKP" userId="ec3b6fc7-6177-4caa-9122-ba9911bef36b" providerId="ADAL" clId="{AF1BB99C-D3E0-4C76-8854-857C259575BA}" dt="2024-01-22T14:54:20.728" v="221"/>
          <ac:spMkLst>
            <pc:docMk/>
            <pc:sldMasterMk cId="388432939" sldId="2147483672"/>
            <ac:spMk id="7" creationId="{7212FB1D-4C13-460D-1E61-92C00BAF167A}"/>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32A93-4895-4EB4-8D5A-F7F814C5DAB6}" type="datetimeFigureOut">
              <a:rPr lang="de-DE" smtClean="0"/>
              <a:t>22.01.2024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7E052-0D7B-4B25-AF8B-9F479E0BDD16}" type="slidenum">
              <a:rPr lang="de-DE" smtClean="0"/>
              <a:t>‹Nr.›</a:t>
            </a:fld>
            <a:endParaRPr lang="de-DE"/>
          </a:p>
        </p:txBody>
      </p:sp>
    </p:spTree>
    <p:extLst>
      <p:ext uri="{BB962C8B-B14F-4D97-AF65-F5344CB8AC3E}">
        <p14:creationId xmlns:p14="http://schemas.microsoft.com/office/powerpoint/2010/main" val="214689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FB1F61-B760-49DF-BC2E-FD0E80E8A06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6A4FC38-C365-450D-9A1A-2637DB2DD8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1018A44-26E9-4F89-A8D2-58B5983E37E7}"/>
              </a:ext>
            </a:extLst>
          </p:cNvPr>
          <p:cNvSpPr>
            <a:spLocks noGrp="1"/>
          </p:cNvSpPr>
          <p:nvPr>
            <p:ph type="dt" sz="half" idx="10"/>
          </p:nvPr>
        </p:nvSpPr>
        <p:spPr/>
        <p:txBody>
          <a:bodyPr/>
          <a:lstStyle/>
          <a:p>
            <a:fld id="{58B6EFB5-D096-436B-9EBF-771B1D10D112}" type="datetime1">
              <a:rPr lang="de-DE" smtClean="0"/>
              <a:t>22.01.2024</a:t>
            </a:fld>
            <a:endParaRPr lang="de-DE"/>
          </a:p>
        </p:txBody>
      </p:sp>
      <p:sp>
        <p:nvSpPr>
          <p:cNvPr id="5" name="Fußzeilenplatzhalter 4">
            <a:extLst>
              <a:ext uri="{FF2B5EF4-FFF2-40B4-BE49-F238E27FC236}">
                <a16:creationId xmlns:a16="http://schemas.microsoft.com/office/drawing/2014/main" id="{972445AE-9FAC-4EA2-86C5-D24B58C5D47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8239DC9-08C0-4C54-8F13-648E972E4E1E}"/>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277891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17153-B30C-42C2-B70B-6E89D1E5C43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CDDE1DF-ED99-434D-A781-D5583D0C8A0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D0FDC0-AE83-40E7-A137-E05E068FE593}"/>
              </a:ext>
            </a:extLst>
          </p:cNvPr>
          <p:cNvSpPr>
            <a:spLocks noGrp="1"/>
          </p:cNvSpPr>
          <p:nvPr>
            <p:ph type="dt" sz="half" idx="10"/>
          </p:nvPr>
        </p:nvSpPr>
        <p:spPr/>
        <p:txBody>
          <a:bodyPr/>
          <a:lstStyle/>
          <a:p>
            <a:fld id="{9B6D4377-BD53-4725-9A7C-9B137E199F2E}" type="datetime1">
              <a:rPr lang="de-DE" smtClean="0"/>
              <a:t>22.01.2024</a:t>
            </a:fld>
            <a:endParaRPr lang="de-DE"/>
          </a:p>
        </p:txBody>
      </p:sp>
      <p:sp>
        <p:nvSpPr>
          <p:cNvPr id="5" name="Fußzeilenplatzhalter 4">
            <a:extLst>
              <a:ext uri="{FF2B5EF4-FFF2-40B4-BE49-F238E27FC236}">
                <a16:creationId xmlns:a16="http://schemas.microsoft.com/office/drawing/2014/main" id="{3D535C24-D238-4D56-8A91-E4C705B0E4C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122014-AB40-4C46-AAFD-6E04EDD6E799}"/>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357938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7E8C369-7610-49E9-A8D5-1D5D74C1E53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34B678A-FE02-4986-B6D0-3BFD6B46309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879F6CF-FD98-43BB-8C2A-05C2CA787CFE}"/>
              </a:ext>
            </a:extLst>
          </p:cNvPr>
          <p:cNvSpPr>
            <a:spLocks noGrp="1"/>
          </p:cNvSpPr>
          <p:nvPr>
            <p:ph type="dt" sz="half" idx="10"/>
          </p:nvPr>
        </p:nvSpPr>
        <p:spPr/>
        <p:txBody>
          <a:bodyPr/>
          <a:lstStyle/>
          <a:p>
            <a:fld id="{47F46569-2DC8-49A5-8F99-20467459BAD5}" type="datetime1">
              <a:rPr lang="de-DE" smtClean="0"/>
              <a:t>22.01.2024</a:t>
            </a:fld>
            <a:endParaRPr lang="de-DE"/>
          </a:p>
        </p:txBody>
      </p:sp>
      <p:sp>
        <p:nvSpPr>
          <p:cNvPr id="5" name="Fußzeilenplatzhalter 4">
            <a:extLst>
              <a:ext uri="{FF2B5EF4-FFF2-40B4-BE49-F238E27FC236}">
                <a16:creationId xmlns:a16="http://schemas.microsoft.com/office/drawing/2014/main" id="{2D745358-F1D6-4B85-8456-8D3FEE97D51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A2C3963-E6CF-4C55-9D8E-A2823DA91775}"/>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3331575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2484903-30BD-4ED9-BE08-0118F8404320}"/>
              </a:ext>
            </a:extLst>
          </p:cNvPr>
          <p:cNvSpPr>
            <a:spLocks noGrp="1"/>
          </p:cNvSpPr>
          <p:nvPr>
            <p:ph type="dt" sz="half" idx="10"/>
          </p:nvPr>
        </p:nvSpPr>
        <p:spPr/>
        <p:txBody>
          <a:bodyPr/>
          <a:lstStyle>
            <a:lvl1pPr>
              <a:defRPr/>
            </a:lvl1pPr>
          </a:lstStyle>
          <a:p>
            <a:pPr>
              <a:defRPr/>
            </a:pPr>
            <a:fld id="{27C669BC-FA0C-4D8F-8C2B-CC9604932236}" type="datetime1">
              <a:rPr lang="de-DE" smtClean="0"/>
              <a:t>22.01.2024</a:t>
            </a:fld>
            <a:endParaRPr lang="de-DE"/>
          </a:p>
        </p:txBody>
      </p:sp>
      <p:sp>
        <p:nvSpPr>
          <p:cNvPr id="5" name="Fußzeilenplatzhalter 4">
            <a:extLst>
              <a:ext uri="{FF2B5EF4-FFF2-40B4-BE49-F238E27FC236}">
                <a16:creationId xmlns:a16="http://schemas.microsoft.com/office/drawing/2014/main" id="{232F82E9-EE93-4AD6-A83B-9D599EA6489E}"/>
              </a:ext>
            </a:extLst>
          </p:cNvPr>
          <p:cNvSpPr>
            <a:spLocks noGrp="1"/>
          </p:cNvSpPr>
          <p:nvPr>
            <p:ph type="ftr" sz="quarter" idx="11"/>
          </p:nvPr>
        </p:nvSpPr>
        <p:spPr/>
        <p:txBody>
          <a:bodyPr/>
          <a:lstStyle>
            <a:lvl1pPr>
              <a:defRPr/>
            </a:lvl1pPr>
          </a:lstStyle>
          <a:p>
            <a:pPr>
              <a:defRPr/>
            </a:pPr>
            <a:endParaRPr lang="de-DE"/>
          </a:p>
        </p:txBody>
      </p:sp>
      <p:sp>
        <p:nvSpPr>
          <p:cNvPr id="6" name="Foliennummernplatzhalter 5">
            <a:extLst>
              <a:ext uri="{FF2B5EF4-FFF2-40B4-BE49-F238E27FC236}">
                <a16:creationId xmlns:a16="http://schemas.microsoft.com/office/drawing/2014/main" id="{8B54D3EF-B375-4F91-8460-B637D51E420F}"/>
              </a:ext>
            </a:extLst>
          </p:cNvPr>
          <p:cNvSpPr>
            <a:spLocks noGrp="1"/>
          </p:cNvSpPr>
          <p:nvPr>
            <p:ph type="sldNum" sz="quarter" idx="12"/>
          </p:nvPr>
        </p:nvSpPr>
        <p:spPr/>
        <p:txBody>
          <a:bodyPr/>
          <a:lstStyle>
            <a:lvl1pPr>
              <a:defRPr/>
            </a:lvl1pPr>
          </a:lstStyle>
          <a:p>
            <a:pPr>
              <a:defRPr/>
            </a:pPr>
            <a:fld id="{59E78B22-09B5-4FD8-BD86-B781C625FA26}" type="slidenum">
              <a:rPr lang="de-DE" altLang="de-DE"/>
              <a:pPr>
                <a:defRPr/>
              </a:pPr>
              <a:t>‹Nr.›</a:t>
            </a:fld>
            <a:endParaRPr lang="de-DE" altLang="de-DE"/>
          </a:p>
        </p:txBody>
      </p:sp>
    </p:spTree>
    <p:extLst>
      <p:ext uri="{BB962C8B-B14F-4D97-AF65-F5344CB8AC3E}">
        <p14:creationId xmlns:p14="http://schemas.microsoft.com/office/powerpoint/2010/main" val="103639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8563B0D-F37D-48EA-8B29-CD2943DA2ACB}"/>
              </a:ext>
            </a:extLst>
          </p:cNvPr>
          <p:cNvSpPr>
            <a:spLocks noGrp="1"/>
          </p:cNvSpPr>
          <p:nvPr>
            <p:ph type="dt" sz="half" idx="10"/>
          </p:nvPr>
        </p:nvSpPr>
        <p:spPr/>
        <p:txBody>
          <a:bodyPr/>
          <a:lstStyle>
            <a:lvl1pPr>
              <a:defRPr/>
            </a:lvl1pPr>
          </a:lstStyle>
          <a:p>
            <a:pPr>
              <a:defRPr/>
            </a:pPr>
            <a:fld id="{4CC56A42-8C95-4A36-A205-D27E3179570F}" type="datetime1">
              <a:rPr lang="de-DE" smtClean="0"/>
              <a:t>22.01.2024</a:t>
            </a:fld>
            <a:endParaRPr lang="de-DE"/>
          </a:p>
        </p:txBody>
      </p:sp>
      <p:sp>
        <p:nvSpPr>
          <p:cNvPr id="5" name="Fußzeilenplatzhalter 4">
            <a:extLst>
              <a:ext uri="{FF2B5EF4-FFF2-40B4-BE49-F238E27FC236}">
                <a16:creationId xmlns:a16="http://schemas.microsoft.com/office/drawing/2014/main" id="{55A42034-87CC-4D95-B755-737436A2EC28}"/>
              </a:ext>
            </a:extLst>
          </p:cNvPr>
          <p:cNvSpPr>
            <a:spLocks noGrp="1"/>
          </p:cNvSpPr>
          <p:nvPr>
            <p:ph type="ftr" sz="quarter" idx="11"/>
          </p:nvPr>
        </p:nvSpPr>
        <p:spPr/>
        <p:txBody>
          <a:bodyPr/>
          <a:lstStyle>
            <a:lvl1pPr>
              <a:defRPr/>
            </a:lvl1pPr>
          </a:lstStyle>
          <a:p>
            <a:pPr>
              <a:defRPr/>
            </a:pPr>
            <a:endParaRPr lang="de-DE"/>
          </a:p>
        </p:txBody>
      </p:sp>
      <p:sp>
        <p:nvSpPr>
          <p:cNvPr id="6" name="Foliennummernplatzhalter 5">
            <a:extLst>
              <a:ext uri="{FF2B5EF4-FFF2-40B4-BE49-F238E27FC236}">
                <a16:creationId xmlns:a16="http://schemas.microsoft.com/office/drawing/2014/main" id="{D4299500-108C-4310-9B27-EEFE26BD31F5}"/>
              </a:ext>
            </a:extLst>
          </p:cNvPr>
          <p:cNvSpPr>
            <a:spLocks noGrp="1"/>
          </p:cNvSpPr>
          <p:nvPr>
            <p:ph type="sldNum" sz="quarter" idx="12"/>
          </p:nvPr>
        </p:nvSpPr>
        <p:spPr/>
        <p:txBody>
          <a:bodyPr/>
          <a:lstStyle>
            <a:lvl1pPr>
              <a:defRPr/>
            </a:lvl1pPr>
          </a:lstStyle>
          <a:p>
            <a:pPr>
              <a:defRPr/>
            </a:pPr>
            <a:fld id="{529B808A-E4D6-451E-AD89-E714D7323025}" type="slidenum">
              <a:rPr lang="de-DE" altLang="de-DE"/>
              <a:pPr>
                <a:defRPr/>
              </a:pPr>
              <a:t>‹Nr.›</a:t>
            </a:fld>
            <a:endParaRPr lang="de-DE" altLang="de-DE"/>
          </a:p>
        </p:txBody>
      </p:sp>
    </p:spTree>
    <p:extLst>
      <p:ext uri="{BB962C8B-B14F-4D97-AF65-F5344CB8AC3E}">
        <p14:creationId xmlns:p14="http://schemas.microsoft.com/office/powerpoint/2010/main" val="3334854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E6D2E4D-5E64-4747-AE86-C9DCBD208DE8}"/>
              </a:ext>
            </a:extLst>
          </p:cNvPr>
          <p:cNvSpPr>
            <a:spLocks noGrp="1"/>
          </p:cNvSpPr>
          <p:nvPr>
            <p:ph type="dt" sz="half" idx="10"/>
          </p:nvPr>
        </p:nvSpPr>
        <p:spPr/>
        <p:txBody>
          <a:bodyPr/>
          <a:lstStyle>
            <a:lvl1pPr>
              <a:defRPr/>
            </a:lvl1pPr>
          </a:lstStyle>
          <a:p>
            <a:pPr>
              <a:defRPr/>
            </a:pPr>
            <a:fld id="{EDC7B0F2-169F-4B7B-BBBC-F7A2A4D535B9}" type="datetime1">
              <a:rPr lang="de-DE" smtClean="0"/>
              <a:t>22.01.2024</a:t>
            </a:fld>
            <a:endParaRPr lang="de-DE"/>
          </a:p>
        </p:txBody>
      </p:sp>
      <p:sp>
        <p:nvSpPr>
          <p:cNvPr id="5" name="Fußzeilenplatzhalter 4">
            <a:extLst>
              <a:ext uri="{FF2B5EF4-FFF2-40B4-BE49-F238E27FC236}">
                <a16:creationId xmlns:a16="http://schemas.microsoft.com/office/drawing/2014/main" id="{1DF19930-04CA-4B78-B8AB-7BB5C9762AB3}"/>
              </a:ext>
            </a:extLst>
          </p:cNvPr>
          <p:cNvSpPr>
            <a:spLocks noGrp="1"/>
          </p:cNvSpPr>
          <p:nvPr>
            <p:ph type="ftr" sz="quarter" idx="11"/>
          </p:nvPr>
        </p:nvSpPr>
        <p:spPr/>
        <p:txBody>
          <a:bodyPr/>
          <a:lstStyle>
            <a:lvl1pPr>
              <a:defRPr/>
            </a:lvl1pPr>
          </a:lstStyle>
          <a:p>
            <a:pPr>
              <a:defRPr/>
            </a:pPr>
            <a:endParaRPr lang="de-DE"/>
          </a:p>
        </p:txBody>
      </p:sp>
      <p:sp>
        <p:nvSpPr>
          <p:cNvPr id="6" name="Foliennummernplatzhalter 5">
            <a:extLst>
              <a:ext uri="{FF2B5EF4-FFF2-40B4-BE49-F238E27FC236}">
                <a16:creationId xmlns:a16="http://schemas.microsoft.com/office/drawing/2014/main" id="{D51058C6-1F5C-4910-A5BA-F078F2A79362}"/>
              </a:ext>
            </a:extLst>
          </p:cNvPr>
          <p:cNvSpPr>
            <a:spLocks noGrp="1"/>
          </p:cNvSpPr>
          <p:nvPr>
            <p:ph type="sldNum" sz="quarter" idx="12"/>
          </p:nvPr>
        </p:nvSpPr>
        <p:spPr/>
        <p:txBody>
          <a:bodyPr/>
          <a:lstStyle>
            <a:lvl1pPr>
              <a:defRPr/>
            </a:lvl1pPr>
          </a:lstStyle>
          <a:p>
            <a:pPr>
              <a:defRPr/>
            </a:pPr>
            <a:fld id="{DC5B81E0-CA08-4DBA-B906-7301E631C485}" type="slidenum">
              <a:rPr lang="de-DE" altLang="de-DE"/>
              <a:pPr>
                <a:defRPr/>
              </a:pPr>
              <a:t>‹Nr.›</a:t>
            </a:fld>
            <a:endParaRPr lang="de-DE" altLang="de-DE"/>
          </a:p>
        </p:txBody>
      </p:sp>
    </p:spTree>
    <p:extLst>
      <p:ext uri="{BB962C8B-B14F-4D97-AF65-F5344CB8AC3E}">
        <p14:creationId xmlns:p14="http://schemas.microsoft.com/office/powerpoint/2010/main" val="2981281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3">
            <a:extLst>
              <a:ext uri="{FF2B5EF4-FFF2-40B4-BE49-F238E27FC236}">
                <a16:creationId xmlns:a16="http://schemas.microsoft.com/office/drawing/2014/main" id="{BD3BDEA5-8122-41F7-B3A4-B57C143613F3}"/>
              </a:ext>
            </a:extLst>
          </p:cNvPr>
          <p:cNvSpPr>
            <a:spLocks noGrp="1"/>
          </p:cNvSpPr>
          <p:nvPr>
            <p:ph type="dt" sz="half" idx="10"/>
          </p:nvPr>
        </p:nvSpPr>
        <p:spPr/>
        <p:txBody>
          <a:bodyPr/>
          <a:lstStyle>
            <a:lvl1pPr>
              <a:defRPr/>
            </a:lvl1pPr>
          </a:lstStyle>
          <a:p>
            <a:pPr>
              <a:defRPr/>
            </a:pPr>
            <a:fld id="{691E1AE8-2061-419A-862D-587ED9F5E251}" type="datetime1">
              <a:rPr lang="de-DE" smtClean="0"/>
              <a:t>22.01.2024</a:t>
            </a:fld>
            <a:endParaRPr lang="de-DE"/>
          </a:p>
        </p:txBody>
      </p:sp>
      <p:sp>
        <p:nvSpPr>
          <p:cNvPr id="6" name="Fußzeilenplatzhalter 4">
            <a:extLst>
              <a:ext uri="{FF2B5EF4-FFF2-40B4-BE49-F238E27FC236}">
                <a16:creationId xmlns:a16="http://schemas.microsoft.com/office/drawing/2014/main" id="{2CD87126-B4E5-41E2-998A-30EA6E8D617D}"/>
              </a:ext>
            </a:extLst>
          </p:cNvPr>
          <p:cNvSpPr>
            <a:spLocks noGrp="1"/>
          </p:cNvSpPr>
          <p:nvPr>
            <p:ph type="ftr" sz="quarter" idx="11"/>
          </p:nvPr>
        </p:nvSpPr>
        <p:spPr/>
        <p:txBody>
          <a:bodyPr/>
          <a:lstStyle>
            <a:lvl1pPr>
              <a:defRPr/>
            </a:lvl1pPr>
          </a:lstStyle>
          <a:p>
            <a:pPr>
              <a:defRPr/>
            </a:pPr>
            <a:endParaRPr lang="de-DE"/>
          </a:p>
        </p:txBody>
      </p:sp>
      <p:sp>
        <p:nvSpPr>
          <p:cNvPr id="7" name="Foliennummernplatzhalter 5">
            <a:extLst>
              <a:ext uri="{FF2B5EF4-FFF2-40B4-BE49-F238E27FC236}">
                <a16:creationId xmlns:a16="http://schemas.microsoft.com/office/drawing/2014/main" id="{0E506E82-C4B9-43D5-876D-D29F63587BDC}"/>
              </a:ext>
            </a:extLst>
          </p:cNvPr>
          <p:cNvSpPr>
            <a:spLocks noGrp="1"/>
          </p:cNvSpPr>
          <p:nvPr>
            <p:ph type="sldNum" sz="quarter" idx="12"/>
          </p:nvPr>
        </p:nvSpPr>
        <p:spPr/>
        <p:txBody>
          <a:bodyPr/>
          <a:lstStyle>
            <a:lvl1pPr>
              <a:defRPr/>
            </a:lvl1pPr>
          </a:lstStyle>
          <a:p>
            <a:pPr>
              <a:defRPr/>
            </a:pPr>
            <a:fld id="{4EF584F4-784C-43A9-8B84-7008DE52C643}" type="slidenum">
              <a:rPr lang="de-DE" altLang="de-DE"/>
              <a:pPr>
                <a:defRPr/>
              </a:pPr>
              <a:t>‹Nr.›</a:t>
            </a:fld>
            <a:endParaRPr lang="de-DE" altLang="de-DE"/>
          </a:p>
        </p:txBody>
      </p:sp>
    </p:spTree>
    <p:extLst>
      <p:ext uri="{BB962C8B-B14F-4D97-AF65-F5344CB8AC3E}">
        <p14:creationId xmlns:p14="http://schemas.microsoft.com/office/powerpoint/2010/main" val="28793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3">
            <a:extLst>
              <a:ext uri="{FF2B5EF4-FFF2-40B4-BE49-F238E27FC236}">
                <a16:creationId xmlns:a16="http://schemas.microsoft.com/office/drawing/2014/main" id="{70880516-ED85-4371-9185-94F03277CA93}"/>
              </a:ext>
            </a:extLst>
          </p:cNvPr>
          <p:cNvSpPr>
            <a:spLocks noGrp="1"/>
          </p:cNvSpPr>
          <p:nvPr>
            <p:ph type="dt" sz="half" idx="10"/>
          </p:nvPr>
        </p:nvSpPr>
        <p:spPr/>
        <p:txBody>
          <a:bodyPr/>
          <a:lstStyle>
            <a:lvl1pPr>
              <a:defRPr/>
            </a:lvl1pPr>
          </a:lstStyle>
          <a:p>
            <a:pPr>
              <a:defRPr/>
            </a:pPr>
            <a:fld id="{89A3FF18-05E1-4F00-B42E-9E0BB7DBD38D}" type="datetime1">
              <a:rPr lang="de-DE" smtClean="0"/>
              <a:t>22.01.2024</a:t>
            </a:fld>
            <a:endParaRPr lang="de-DE"/>
          </a:p>
        </p:txBody>
      </p:sp>
      <p:sp>
        <p:nvSpPr>
          <p:cNvPr id="8" name="Fußzeilenplatzhalter 4">
            <a:extLst>
              <a:ext uri="{FF2B5EF4-FFF2-40B4-BE49-F238E27FC236}">
                <a16:creationId xmlns:a16="http://schemas.microsoft.com/office/drawing/2014/main" id="{E8C1EB5E-EBDB-4721-8832-2CAD39665889}"/>
              </a:ext>
            </a:extLst>
          </p:cNvPr>
          <p:cNvSpPr>
            <a:spLocks noGrp="1"/>
          </p:cNvSpPr>
          <p:nvPr>
            <p:ph type="ftr" sz="quarter" idx="11"/>
          </p:nvPr>
        </p:nvSpPr>
        <p:spPr/>
        <p:txBody>
          <a:bodyPr/>
          <a:lstStyle>
            <a:lvl1pPr>
              <a:defRPr/>
            </a:lvl1pPr>
          </a:lstStyle>
          <a:p>
            <a:pPr>
              <a:defRPr/>
            </a:pPr>
            <a:endParaRPr lang="de-DE"/>
          </a:p>
        </p:txBody>
      </p:sp>
      <p:sp>
        <p:nvSpPr>
          <p:cNvPr id="9" name="Foliennummernplatzhalter 5">
            <a:extLst>
              <a:ext uri="{FF2B5EF4-FFF2-40B4-BE49-F238E27FC236}">
                <a16:creationId xmlns:a16="http://schemas.microsoft.com/office/drawing/2014/main" id="{AD7E0F38-13E7-4FEB-8522-10BC2C8DA100}"/>
              </a:ext>
            </a:extLst>
          </p:cNvPr>
          <p:cNvSpPr>
            <a:spLocks noGrp="1"/>
          </p:cNvSpPr>
          <p:nvPr>
            <p:ph type="sldNum" sz="quarter" idx="12"/>
          </p:nvPr>
        </p:nvSpPr>
        <p:spPr/>
        <p:txBody>
          <a:bodyPr/>
          <a:lstStyle>
            <a:lvl1pPr>
              <a:defRPr/>
            </a:lvl1pPr>
          </a:lstStyle>
          <a:p>
            <a:pPr>
              <a:defRPr/>
            </a:pPr>
            <a:fld id="{BEA3027B-F5C3-44A2-A843-CD343784B803}" type="slidenum">
              <a:rPr lang="de-DE" altLang="de-DE"/>
              <a:pPr>
                <a:defRPr/>
              </a:pPr>
              <a:t>‹Nr.›</a:t>
            </a:fld>
            <a:endParaRPr lang="de-DE" altLang="de-DE"/>
          </a:p>
        </p:txBody>
      </p:sp>
    </p:spTree>
    <p:extLst>
      <p:ext uri="{BB962C8B-B14F-4D97-AF65-F5344CB8AC3E}">
        <p14:creationId xmlns:p14="http://schemas.microsoft.com/office/powerpoint/2010/main" val="370170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3">
            <a:extLst>
              <a:ext uri="{FF2B5EF4-FFF2-40B4-BE49-F238E27FC236}">
                <a16:creationId xmlns:a16="http://schemas.microsoft.com/office/drawing/2014/main" id="{51A82A1B-D54D-44A8-B050-1E382C60F12C}"/>
              </a:ext>
            </a:extLst>
          </p:cNvPr>
          <p:cNvSpPr>
            <a:spLocks noGrp="1"/>
          </p:cNvSpPr>
          <p:nvPr>
            <p:ph type="dt" sz="half" idx="10"/>
          </p:nvPr>
        </p:nvSpPr>
        <p:spPr/>
        <p:txBody>
          <a:bodyPr/>
          <a:lstStyle>
            <a:lvl1pPr>
              <a:defRPr/>
            </a:lvl1pPr>
          </a:lstStyle>
          <a:p>
            <a:pPr>
              <a:defRPr/>
            </a:pPr>
            <a:fld id="{AB7B550B-0E72-43FC-8973-B66B4CC18B0F}" type="datetime1">
              <a:rPr lang="de-DE" smtClean="0"/>
              <a:t>22.01.2024</a:t>
            </a:fld>
            <a:endParaRPr lang="de-DE"/>
          </a:p>
        </p:txBody>
      </p:sp>
      <p:sp>
        <p:nvSpPr>
          <p:cNvPr id="4" name="Fußzeilenplatzhalter 4">
            <a:extLst>
              <a:ext uri="{FF2B5EF4-FFF2-40B4-BE49-F238E27FC236}">
                <a16:creationId xmlns:a16="http://schemas.microsoft.com/office/drawing/2014/main" id="{8AD1D24D-5FDE-4D39-9581-E2FD12C21C86}"/>
              </a:ext>
            </a:extLst>
          </p:cNvPr>
          <p:cNvSpPr>
            <a:spLocks noGrp="1"/>
          </p:cNvSpPr>
          <p:nvPr>
            <p:ph type="ftr" sz="quarter" idx="11"/>
          </p:nvPr>
        </p:nvSpPr>
        <p:spPr/>
        <p:txBody>
          <a:bodyPr/>
          <a:lstStyle>
            <a:lvl1pPr>
              <a:defRPr/>
            </a:lvl1pPr>
          </a:lstStyle>
          <a:p>
            <a:pPr>
              <a:defRPr/>
            </a:pPr>
            <a:endParaRPr lang="de-DE"/>
          </a:p>
        </p:txBody>
      </p:sp>
      <p:sp>
        <p:nvSpPr>
          <p:cNvPr id="5" name="Foliennummernplatzhalter 5">
            <a:extLst>
              <a:ext uri="{FF2B5EF4-FFF2-40B4-BE49-F238E27FC236}">
                <a16:creationId xmlns:a16="http://schemas.microsoft.com/office/drawing/2014/main" id="{9448A767-4993-43F4-83A5-F1F091DB4685}"/>
              </a:ext>
            </a:extLst>
          </p:cNvPr>
          <p:cNvSpPr>
            <a:spLocks noGrp="1"/>
          </p:cNvSpPr>
          <p:nvPr>
            <p:ph type="sldNum" sz="quarter" idx="12"/>
          </p:nvPr>
        </p:nvSpPr>
        <p:spPr/>
        <p:txBody>
          <a:bodyPr/>
          <a:lstStyle>
            <a:lvl1pPr>
              <a:defRPr/>
            </a:lvl1pPr>
          </a:lstStyle>
          <a:p>
            <a:pPr>
              <a:defRPr/>
            </a:pPr>
            <a:fld id="{5BA815E3-54E7-4037-AA4E-98A1EC36539D}" type="slidenum">
              <a:rPr lang="de-DE" altLang="de-DE"/>
              <a:pPr>
                <a:defRPr/>
              </a:pPr>
              <a:t>‹Nr.›</a:t>
            </a:fld>
            <a:endParaRPr lang="de-DE" altLang="de-DE"/>
          </a:p>
        </p:txBody>
      </p:sp>
    </p:spTree>
    <p:extLst>
      <p:ext uri="{BB962C8B-B14F-4D97-AF65-F5344CB8AC3E}">
        <p14:creationId xmlns:p14="http://schemas.microsoft.com/office/powerpoint/2010/main" val="2111345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a:extLst>
              <a:ext uri="{FF2B5EF4-FFF2-40B4-BE49-F238E27FC236}">
                <a16:creationId xmlns:a16="http://schemas.microsoft.com/office/drawing/2014/main" id="{8518BB24-C6A1-42B2-A38A-A09CF3331E1C}"/>
              </a:ext>
            </a:extLst>
          </p:cNvPr>
          <p:cNvSpPr>
            <a:spLocks noGrp="1"/>
          </p:cNvSpPr>
          <p:nvPr>
            <p:ph type="dt" sz="half" idx="10"/>
          </p:nvPr>
        </p:nvSpPr>
        <p:spPr/>
        <p:txBody>
          <a:bodyPr/>
          <a:lstStyle>
            <a:lvl1pPr>
              <a:defRPr/>
            </a:lvl1pPr>
          </a:lstStyle>
          <a:p>
            <a:pPr>
              <a:defRPr/>
            </a:pPr>
            <a:fld id="{FDE96431-EF4D-49A8-9533-992F03E0E4C5}" type="datetime1">
              <a:rPr lang="de-DE" smtClean="0"/>
              <a:t>22.01.2024</a:t>
            </a:fld>
            <a:endParaRPr lang="de-DE"/>
          </a:p>
        </p:txBody>
      </p:sp>
      <p:sp>
        <p:nvSpPr>
          <p:cNvPr id="3" name="Fußzeilenplatzhalter 4">
            <a:extLst>
              <a:ext uri="{FF2B5EF4-FFF2-40B4-BE49-F238E27FC236}">
                <a16:creationId xmlns:a16="http://schemas.microsoft.com/office/drawing/2014/main" id="{E0663D72-856F-4BE6-B613-FB08E3CF073B}"/>
              </a:ext>
            </a:extLst>
          </p:cNvPr>
          <p:cNvSpPr>
            <a:spLocks noGrp="1"/>
          </p:cNvSpPr>
          <p:nvPr>
            <p:ph type="ftr" sz="quarter" idx="11"/>
          </p:nvPr>
        </p:nvSpPr>
        <p:spPr/>
        <p:txBody>
          <a:bodyPr/>
          <a:lstStyle>
            <a:lvl1pPr>
              <a:defRPr/>
            </a:lvl1pPr>
          </a:lstStyle>
          <a:p>
            <a:pPr>
              <a:defRPr/>
            </a:pPr>
            <a:endParaRPr lang="de-DE"/>
          </a:p>
        </p:txBody>
      </p:sp>
      <p:sp>
        <p:nvSpPr>
          <p:cNvPr id="4" name="Foliennummernplatzhalter 5">
            <a:extLst>
              <a:ext uri="{FF2B5EF4-FFF2-40B4-BE49-F238E27FC236}">
                <a16:creationId xmlns:a16="http://schemas.microsoft.com/office/drawing/2014/main" id="{43E3E5FB-6716-4604-8E11-1BEC6D6D83CE}"/>
              </a:ext>
            </a:extLst>
          </p:cNvPr>
          <p:cNvSpPr>
            <a:spLocks noGrp="1"/>
          </p:cNvSpPr>
          <p:nvPr>
            <p:ph type="sldNum" sz="quarter" idx="12"/>
          </p:nvPr>
        </p:nvSpPr>
        <p:spPr/>
        <p:txBody>
          <a:bodyPr/>
          <a:lstStyle>
            <a:lvl1pPr>
              <a:defRPr/>
            </a:lvl1pPr>
          </a:lstStyle>
          <a:p>
            <a:pPr>
              <a:defRPr/>
            </a:pPr>
            <a:fld id="{79040908-D987-48CA-91B8-652BE99C6CD0}" type="slidenum">
              <a:rPr lang="de-DE" altLang="de-DE"/>
              <a:pPr>
                <a:defRPr/>
              </a:pPr>
              <a:t>‹Nr.›</a:t>
            </a:fld>
            <a:endParaRPr lang="de-DE" altLang="de-DE"/>
          </a:p>
        </p:txBody>
      </p:sp>
    </p:spTree>
    <p:extLst>
      <p:ext uri="{BB962C8B-B14F-4D97-AF65-F5344CB8AC3E}">
        <p14:creationId xmlns:p14="http://schemas.microsoft.com/office/powerpoint/2010/main" val="3324823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a:extLst>
              <a:ext uri="{FF2B5EF4-FFF2-40B4-BE49-F238E27FC236}">
                <a16:creationId xmlns:a16="http://schemas.microsoft.com/office/drawing/2014/main" id="{596203DC-9A50-4D9A-8366-68A13706B99D}"/>
              </a:ext>
            </a:extLst>
          </p:cNvPr>
          <p:cNvSpPr>
            <a:spLocks noGrp="1"/>
          </p:cNvSpPr>
          <p:nvPr>
            <p:ph type="dt" sz="half" idx="10"/>
          </p:nvPr>
        </p:nvSpPr>
        <p:spPr/>
        <p:txBody>
          <a:bodyPr/>
          <a:lstStyle>
            <a:lvl1pPr>
              <a:defRPr/>
            </a:lvl1pPr>
          </a:lstStyle>
          <a:p>
            <a:pPr>
              <a:defRPr/>
            </a:pPr>
            <a:fld id="{3E04B0B0-63AC-48A2-A358-D9E035B423F3}" type="datetime1">
              <a:rPr lang="de-DE" smtClean="0"/>
              <a:t>22.01.2024</a:t>
            </a:fld>
            <a:endParaRPr lang="de-DE"/>
          </a:p>
        </p:txBody>
      </p:sp>
      <p:sp>
        <p:nvSpPr>
          <p:cNvPr id="6" name="Fußzeilenplatzhalter 4">
            <a:extLst>
              <a:ext uri="{FF2B5EF4-FFF2-40B4-BE49-F238E27FC236}">
                <a16:creationId xmlns:a16="http://schemas.microsoft.com/office/drawing/2014/main" id="{CEC6DA93-C6F2-4670-9DE5-0DE83B48B956}"/>
              </a:ext>
            </a:extLst>
          </p:cNvPr>
          <p:cNvSpPr>
            <a:spLocks noGrp="1"/>
          </p:cNvSpPr>
          <p:nvPr>
            <p:ph type="ftr" sz="quarter" idx="11"/>
          </p:nvPr>
        </p:nvSpPr>
        <p:spPr/>
        <p:txBody>
          <a:bodyPr/>
          <a:lstStyle>
            <a:lvl1pPr>
              <a:defRPr/>
            </a:lvl1pPr>
          </a:lstStyle>
          <a:p>
            <a:pPr>
              <a:defRPr/>
            </a:pPr>
            <a:endParaRPr lang="de-DE"/>
          </a:p>
        </p:txBody>
      </p:sp>
      <p:sp>
        <p:nvSpPr>
          <p:cNvPr id="7" name="Foliennummernplatzhalter 5">
            <a:extLst>
              <a:ext uri="{FF2B5EF4-FFF2-40B4-BE49-F238E27FC236}">
                <a16:creationId xmlns:a16="http://schemas.microsoft.com/office/drawing/2014/main" id="{752254FF-8D59-41A8-A7D2-AE9DE36FD19C}"/>
              </a:ext>
            </a:extLst>
          </p:cNvPr>
          <p:cNvSpPr>
            <a:spLocks noGrp="1"/>
          </p:cNvSpPr>
          <p:nvPr>
            <p:ph type="sldNum" sz="quarter" idx="12"/>
          </p:nvPr>
        </p:nvSpPr>
        <p:spPr/>
        <p:txBody>
          <a:bodyPr/>
          <a:lstStyle>
            <a:lvl1pPr>
              <a:defRPr/>
            </a:lvl1pPr>
          </a:lstStyle>
          <a:p>
            <a:pPr>
              <a:defRPr/>
            </a:pPr>
            <a:fld id="{DAF7A418-FC45-4112-B22F-62C00C72122F}" type="slidenum">
              <a:rPr lang="de-DE" altLang="de-DE"/>
              <a:pPr>
                <a:defRPr/>
              </a:pPr>
              <a:t>‹Nr.›</a:t>
            </a:fld>
            <a:endParaRPr lang="de-DE" altLang="de-DE"/>
          </a:p>
        </p:txBody>
      </p:sp>
    </p:spTree>
    <p:extLst>
      <p:ext uri="{BB962C8B-B14F-4D97-AF65-F5344CB8AC3E}">
        <p14:creationId xmlns:p14="http://schemas.microsoft.com/office/powerpoint/2010/main" val="241983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7613F-2E8F-4EC5-A7D0-14E6153998F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0DEB5E2-5AB1-4200-8D5D-A684BE101D2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FA9816A-C722-4FA3-B013-A064D584E2A3}"/>
              </a:ext>
            </a:extLst>
          </p:cNvPr>
          <p:cNvSpPr>
            <a:spLocks noGrp="1"/>
          </p:cNvSpPr>
          <p:nvPr>
            <p:ph type="dt" sz="half" idx="10"/>
          </p:nvPr>
        </p:nvSpPr>
        <p:spPr/>
        <p:txBody>
          <a:bodyPr/>
          <a:lstStyle/>
          <a:p>
            <a:fld id="{641A647D-BEDB-443A-9EEA-890583942F4E}" type="datetime1">
              <a:rPr lang="de-DE" smtClean="0"/>
              <a:t>22.01.2024</a:t>
            </a:fld>
            <a:endParaRPr lang="de-DE"/>
          </a:p>
        </p:txBody>
      </p:sp>
      <p:sp>
        <p:nvSpPr>
          <p:cNvPr id="5" name="Fußzeilenplatzhalter 4">
            <a:extLst>
              <a:ext uri="{FF2B5EF4-FFF2-40B4-BE49-F238E27FC236}">
                <a16:creationId xmlns:a16="http://schemas.microsoft.com/office/drawing/2014/main" id="{1FAA98DE-87F8-46B8-8441-EB0D17BED5E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46A1296-F9A9-42C4-87EF-303665508098}"/>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80151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a:extLst>
              <a:ext uri="{FF2B5EF4-FFF2-40B4-BE49-F238E27FC236}">
                <a16:creationId xmlns:a16="http://schemas.microsoft.com/office/drawing/2014/main" id="{44766AB6-7E77-4445-BFFD-43BFC374FAD3}"/>
              </a:ext>
            </a:extLst>
          </p:cNvPr>
          <p:cNvSpPr>
            <a:spLocks noGrp="1"/>
          </p:cNvSpPr>
          <p:nvPr>
            <p:ph type="dt" sz="half" idx="10"/>
          </p:nvPr>
        </p:nvSpPr>
        <p:spPr/>
        <p:txBody>
          <a:bodyPr/>
          <a:lstStyle>
            <a:lvl1pPr>
              <a:defRPr/>
            </a:lvl1pPr>
          </a:lstStyle>
          <a:p>
            <a:pPr>
              <a:defRPr/>
            </a:pPr>
            <a:fld id="{FF702870-27B2-4443-AE95-BBE9ED6C638B}" type="datetime1">
              <a:rPr lang="de-DE" smtClean="0"/>
              <a:t>22.01.2024</a:t>
            </a:fld>
            <a:endParaRPr lang="de-DE"/>
          </a:p>
        </p:txBody>
      </p:sp>
      <p:sp>
        <p:nvSpPr>
          <p:cNvPr id="6" name="Fußzeilenplatzhalter 4">
            <a:extLst>
              <a:ext uri="{FF2B5EF4-FFF2-40B4-BE49-F238E27FC236}">
                <a16:creationId xmlns:a16="http://schemas.microsoft.com/office/drawing/2014/main" id="{B4B8EDFC-A2D3-4710-9668-41CB4E841231}"/>
              </a:ext>
            </a:extLst>
          </p:cNvPr>
          <p:cNvSpPr>
            <a:spLocks noGrp="1"/>
          </p:cNvSpPr>
          <p:nvPr>
            <p:ph type="ftr" sz="quarter" idx="11"/>
          </p:nvPr>
        </p:nvSpPr>
        <p:spPr/>
        <p:txBody>
          <a:bodyPr/>
          <a:lstStyle>
            <a:lvl1pPr>
              <a:defRPr/>
            </a:lvl1pPr>
          </a:lstStyle>
          <a:p>
            <a:pPr>
              <a:defRPr/>
            </a:pPr>
            <a:endParaRPr lang="de-DE"/>
          </a:p>
        </p:txBody>
      </p:sp>
      <p:sp>
        <p:nvSpPr>
          <p:cNvPr id="7" name="Foliennummernplatzhalter 5">
            <a:extLst>
              <a:ext uri="{FF2B5EF4-FFF2-40B4-BE49-F238E27FC236}">
                <a16:creationId xmlns:a16="http://schemas.microsoft.com/office/drawing/2014/main" id="{38BF3CA8-619D-493A-BCCF-B5FEE34F31FB}"/>
              </a:ext>
            </a:extLst>
          </p:cNvPr>
          <p:cNvSpPr>
            <a:spLocks noGrp="1"/>
          </p:cNvSpPr>
          <p:nvPr>
            <p:ph type="sldNum" sz="quarter" idx="12"/>
          </p:nvPr>
        </p:nvSpPr>
        <p:spPr/>
        <p:txBody>
          <a:bodyPr/>
          <a:lstStyle>
            <a:lvl1pPr>
              <a:defRPr/>
            </a:lvl1pPr>
          </a:lstStyle>
          <a:p>
            <a:pPr>
              <a:defRPr/>
            </a:pPr>
            <a:fld id="{238E550D-B61F-4EE1-B918-95A96835F52D}" type="slidenum">
              <a:rPr lang="de-DE" altLang="de-DE"/>
              <a:pPr>
                <a:defRPr/>
              </a:pPr>
              <a:t>‹Nr.›</a:t>
            </a:fld>
            <a:endParaRPr lang="de-DE" altLang="de-DE"/>
          </a:p>
        </p:txBody>
      </p:sp>
    </p:spTree>
    <p:extLst>
      <p:ext uri="{BB962C8B-B14F-4D97-AF65-F5344CB8AC3E}">
        <p14:creationId xmlns:p14="http://schemas.microsoft.com/office/powerpoint/2010/main" val="3270135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942ECB0-2D51-4596-8A54-E855FFBB3298}"/>
              </a:ext>
            </a:extLst>
          </p:cNvPr>
          <p:cNvSpPr>
            <a:spLocks noGrp="1"/>
          </p:cNvSpPr>
          <p:nvPr>
            <p:ph type="dt" sz="half" idx="10"/>
          </p:nvPr>
        </p:nvSpPr>
        <p:spPr/>
        <p:txBody>
          <a:bodyPr/>
          <a:lstStyle>
            <a:lvl1pPr>
              <a:defRPr/>
            </a:lvl1pPr>
          </a:lstStyle>
          <a:p>
            <a:pPr>
              <a:defRPr/>
            </a:pPr>
            <a:fld id="{6BABBB89-352E-4975-9F2F-6DA1D1D95872}" type="datetime1">
              <a:rPr lang="de-DE" smtClean="0"/>
              <a:t>22.01.2024</a:t>
            </a:fld>
            <a:endParaRPr lang="de-DE"/>
          </a:p>
        </p:txBody>
      </p:sp>
      <p:sp>
        <p:nvSpPr>
          <p:cNvPr id="5" name="Fußzeilenplatzhalter 4">
            <a:extLst>
              <a:ext uri="{FF2B5EF4-FFF2-40B4-BE49-F238E27FC236}">
                <a16:creationId xmlns:a16="http://schemas.microsoft.com/office/drawing/2014/main" id="{E4547452-33A3-4472-9944-D32926379BA6}"/>
              </a:ext>
            </a:extLst>
          </p:cNvPr>
          <p:cNvSpPr>
            <a:spLocks noGrp="1"/>
          </p:cNvSpPr>
          <p:nvPr>
            <p:ph type="ftr" sz="quarter" idx="11"/>
          </p:nvPr>
        </p:nvSpPr>
        <p:spPr/>
        <p:txBody>
          <a:bodyPr/>
          <a:lstStyle>
            <a:lvl1pPr>
              <a:defRPr/>
            </a:lvl1pPr>
          </a:lstStyle>
          <a:p>
            <a:pPr>
              <a:defRPr/>
            </a:pPr>
            <a:endParaRPr lang="de-DE"/>
          </a:p>
        </p:txBody>
      </p:sp>
      <p:sp>
        <p:nvSpPr>
          <p:cNvPr id="6" name="Foliennummernplatzhalter 5">
            <a:extLst>
              <a:ext uri="{FF2B5EF4-FFF2-40B4-BE49-F238E27FC236}">
                <a16:creationId xmlns:a16="http://schemas.microsoft.com/office/drawing/2014/main" id="{5B851D4A-E00F-43F8-BC10-C96A29766430}"/>
              </a:ext>
            </a:extLst>
          </p:cNvPr>
          <p:cNvSpPr>
            <a:spLocks noGrp="1"/>
          </p:cNvSpPr>
          <p:nvPr>
            <p:ph type="sldNum" sz="quarter" idx="12"/>
          </p:nvPr>
        </p:nvSpPr>
        <p:spPr/>
        <p:txBody>
          <a:bodyPr/>
          <a:lstStyle>
            <a:lvl1pPr>
              <a:defRPr/>
            </a:lvl1pPr>
          </a:lstStyle>
          <a:p>
            <a:pPr>
              <a:defRPr/>
            </a:pPr>
            <a:fld id="{481A1CB6-1375-44C5-B927-AEE9B38A3FBC}" type="slidenum">
              <a:rPr lang="de-DE" altLang="de-DE"/>
              <a:pPr>
                <a:defRPr/>
              </a:pPr>
              <a:t>‹Nr.›</a:t>
            </a:fld>
            <a:endParaRPr lang="de-DE" altLang="de-DE"/>
          </a:p>
        </p:txBody>
      </p:sp>
    </p:spTree>
    <p:extLst>
      <p:ext uri="{BB962C8B-B14F-4D97-AF65-F5344CB8AC3E}">
        <p14:creationId xmlns:p14="http://schemas.microsoft.com/office/powerpoint/2010/main" val="3293542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37BD6F2-D636-4E05-8EEB-7B3A13E0F540}"/>
              </a:ext>
            </a:extLst>
          </p:cNvPr>
          <p:cNvSpPr>
            <a:spLocks noGrp="1"/>
          </p:cNvSpPr>
          <p:nvPr>
            <p:ph type="dt" sz="half" idx="10"/>
          </p:nvPr>
        </p:nvSpPr>
        <p:spPr/>
        <p:txBody>
          <a:bodyPr/>
          <a:lstStyle>
            <a:lvl1pPr>
              <a:defRPr/>
            </a:lvl1pPr>
          </a:lstStyle>
          <a:p>
            <a:pPr>
              <a:defRPr/>
            </a:pPr>
            <a:fld id="{BDF0285B-B2B4-4DE6-BCFF-427156A87385}" type="datetime1">
              <a:rPr lang="de-DE" smtClean="0"/>
              <a:t>22.01.2024</a:t>
            </a:fld>
            <a:endParaRPr lang="de-DE"/>
          </a:p>
        </p:txBody>
      </p:sp>
      <p:sp>
        <p:nvSpPr>
          <p:cNvPr id="5" name="Fußzeilenplatzhalter 4">
            <a:extLst>
              <a:ext uri="{FF2B5EF4-FFF2-40B4-BE49-F238E27FC236}">
                <a16:creationId xmlns:a16="http://schemas.microsoft.com/office/drawing/2014/main" id="{6B55D361-24D3-4C7D-8D75-A2A49625D7E8}"/>
              </a:ext>
            </a:extLst>
          </p:cNvPr>
          <p:cNvSpPr>
            <a:spLocks noGrp="1"/>
          </p:cNvSpPr>
          <p:nvPr>
            <p:ph type="ftr" sz="quarter" idx="11"/>
          </p:nvPr>
        </p:nvSpPr>
        <p:spPr/>
        <p:txBody>
          <a:bodyPr/>
          <a:lstStyle>
            <a:lvl1pPr>
              <a:defRPr/>
            </a:lvl1pPr>
          </a:lstStyle>
          <a:p>
            <a:pPr>
              <a:defRPr/>
            </a:pPr>
            <a:endParaRPr lang="de-DE"/>
          </a:p>
        </p:txBody>
      </p:sp>
      <p:sp>
        <p:nvSpPr>
          <p:cNvPr id="6" name="Foliennummernplatzhalter 5">
            <a:extLst>
              <a:ext uri="{FF2B5EF4-FFF2-40B4-BE49-F238E27FC236}">
                <a16:creationId xmlns:a16="http://schemas.microsoft.com/office/drawing/2014/main" id="{72B95072-CB10-4EC7-B9A2-88ABBD2A66A5}"/>
              </a:ext>
            </a:extLst>
          </p:cNvPr>
          <p:cNvSpPr>
            <a:spLocks noGrp="1"/>
          </p:cNvSpPr>
          <p:nvPr>
            <p:ph type="sldNum" sz="quarter" idx="12"/>
          </p:nvPr>
        </p:nvSpPr>
        <p:spPr/>
        <p:txBody>
          <a:bodyPr/>
          <a:lstStyle>
            <a:lvl1pPr>
              <a:defRPr/>
            </a:lvl1pPr>
          </a:lstStyle>
          <a:p>
            <a:pPr>
              <a:defRPr/>
            </a:pPr>
            <a:fld id="{A846C178-F838-45AF-A431-976962626B77}" type="slidenum">
              <a:rPr lang="de-DE" altLang="de-DE"/>
              <a:pPr>
                <a:defRPr/>
              </a:pPr>
              <a:t>‹Nr.›</a:t>
            </a:fld>
            <a:endParaRPr lang="de-DE" altLang="de-DE"/>
          </a:p>
        </p:txBody>
      </p:sp>
    </p:spTree>
    <p:extLst>
      <p:ext uri="{BB962C8B-B14F-4D97-AF65-F5344CB8AC3E}">
        <p14:creationId xmlns:p14="http://schemas.microsoft.com/office/powerpoint/2010/main" val="375597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4A5587-20A2-4116-88CD-9CE20C2E9B5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BED8E91-139A-404E-BB4F-B810E08E1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A863A17-616A-49E1-9129-A77850D19E9D}"/>
              </a:ext>
            </a:extLst>
          </p:cNvPr>
          <p:cNvSpPr>
            <a:spLocks noGrp="1"/>
          </p:cNvSpPr>
          <p:nvPr>
            <p:ph type="dt" sz="half" idx="10"/>
          </p:nvPr>
        </p:nvSpPr>
        <p:spPr/>
        <p:txBody>
          <a:bodyPr/>
          <a:lstStyle/>
          <a:p>
            <a:fld id="{EB4799A4-BA70-4994-809B-D40EB481E0DD}" type="datetime1">
              <a:rPr lang="de-DE" smtClean="0"/>
              <a:t>22.01.2024</a:t>
            </a:fld>
            <a:endParaRPr lang="de-DE"/>
          </a:p>
        </p:txBody>
      </p:sp>
      <p:sp>
        <p:nvSpPr>
          <p:cNvPr id="5" name="Fußzeilenplatzhalter 4">
            <a:extLst>
              <a:ext uri="{FF2B5EF4-FFF2-40B4-BE49-F238E27FC236}">
                <a16:creationId xmlns:a16="http://schemas.microsoft.com/office/drawing/2014/main" id="{39CD561B-0173-4694-ACA2-2114FA2CB1B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9F521A5-D749-4EBF-AFA2-A0A6A446087E}"/>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506570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725FBF-66E1-4638-AA34-523DF9C67C9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E376937-6AD7-4100-B75B-E4E6D7A889D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85937F9-845D-46DC-8C9B-1FB45CC6126E}"/>
              </a:ext>
            </a:extLst>
          </p:cNvPr>
          <p:cNvSpPr>
            <a:spLocks noGrp="1"/>
          </p:cNvSpPr>
          <p:nvPr>
            <p:ph type="dt" sz="half" idx="10"/>
          </p:nvPr>
        </p:nvSpPr>
        <p:spPr/>
        <p:txBody>
          <a:bodyPr/>
          <a:lstStyle/>
          <a:p>
            <a:fld id="{8734BAC1-5CA5-4EDC-9CEC-93A0356D8408}" type="datetime1">
              <a:rPr lang="de-DE" smtClean="0"/>
              <a:t>22.01.2024</a:t>
            </a:fld>
            <a:endParaRPr lang="de-DE"/>
          </a:p>
        </p:txBody>
      </p:sp>
      <p:sp>
        <p:nvSpPr>
          <p:cNvPr id="5" name="Fußzeilenplatzhalter 4">
            <a:extLst>
              <a:ext uri="{FF2B5EF4-FFF2-40B4-BE49-F238E27FC236}">
                <a16:creationId xmlns:a16="http://schemas.microsoft.com/office/drawing/2014/main" id="{40309D66-258B-4D12-9032-91C213B28E1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497A28A-B3F2-4224-BAAF-6511BC531126}"/>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8543501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39257-AB51-4D6C-9A4F-83BC31E5D40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DEC54DA9-976D-4468-8843-028AFB6434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39EE44-EE4C-45FB-B278-E16ECD0B9375}"/>
              </a:ext>
            </a:extLst>
          </p:cNvPr>
          <p:cNvSpPr>
            <a:spLocks noGrp="1"/>
          </p:cNvSpPr>
          <p:nvPr>
            <p:ph type="dt" sz="half" idx="10"/>
          </p:nvPr>
        </p:nvSpPr>
        <p:spPr/>
        <p:txBody>
          <a:bodyPr/>
          <a:lstStyle/>
          <a:p>
            <a:fld id="{B1B4C9FA-5470-44DC-8C48-5B4A0D371CE4}" type="datetime1">
              <a:rPr lang="de-DE" smtClean="0"/>
              <a:t>22.01.2024</a:t>
            </a:fld>
            <a:endParaRPr lang="de-DE"/>
          </a:p>
        </p:txBody>
      </p:sp>
      <p:sp>
        <p:nvSpPr>
          <p:cNvPr id="5" name="Fußzeilenplatzhalter 4">
            <a:extLst>
              <a:ext uri="{FF2B5EF4-FFF2-40B4-BE49-F238E27FC236}">
                <a16:creationId xmlns:a16="http://schemas.microsoft.com/office/drawing/2014/main" id="{C9FF87B6-865A-4BA8-B1C4-904B8417B76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A2D377B-C8C3-41CB-8BAF-A676A8DC2095}"/>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937804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9524E-E2CC-414B-A8A0-3A2B3ACD510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C048A7B-F7D3-4A84-AF4E-84D22D8D2BD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882C236-206F-48D8-9C31-B44470EF637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570E154-8157-4817-AE47-332DE7907BA7}"/>
              </a:ext>
            </a:extLst>
          </p:cNvPr>
          <p:cNvSpPr>
            <a:spLocks noGrp="1"/>
          </p:cNvSpPr>
          <p:nvPr>
            <p:ph type="dt" sz="half" idx="10"/>
          </p:nvPr>
        </p:nvSpPr>
        <p:spPr/>
        <p:txBody>
          <a:bodyPr/>
          <a:lstStyle/>
          <a:p>
            <a:fld id="{7C6F7E72-9807-46B6-92E1-1DA42BC27A85}" type="datetime1">
              <a:rPr lang="de-DE" smtClean="0"/>
              <a:t>22.01.2024</a:t>
            </a:fld>
            <a:endParaRPr lang="de-DE"/>
          </a:p>
        </p:txBody>
      </p:sp>
      <p:sp>
        <p:nvSpPr>
          <p:cNvPr id="6" name="Fußzeilenplatzhalter 5">
            <a:extLst>
              <a:ext uri="{FF2B5EF4-FFF2-40B4-BE49-F238E27FC236}">
                <a16:creationId xmlns:a16="http://schemas.microsoft.com/office/drawing/2014/main" id="{B3A3B318-BA72-4844-8D63-61542FFCA53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572DAC5-EC34-4391-9C4B-59608B431A20}"/>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942898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4F67A9-8FB4-45B4-B049-87E60775659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62BFE6F-A3F9-4319-A634-BC6EE456B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A898DA-FEB3-43B9-B399-EFFD4C6DA50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51AB67-5041-4AA9-B1E4-858E8197E7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280ED24-C41C-41E5-8422-348DEAA3DDD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0961B05-8723-4D57-A430-51085F28EDD7}"/>
              </a:ext>
            </a:extLst>
          </p:cNvPr>
          <p:cNvSpPr>
            <a:spLocks noGrp="1"/>
          </p:cNvSpPr>
          <p:nvPr>
            <p:ph type="dt" sz="half" idx="10"/>
          </p:nvPr>
        </p:nvSpPr>
        <p:spPr/>
        <p:txBody>
          <a:bodyPr/>
          <a:lstStyle/>
          <a:p>
            <a:fld id="{6B5E48B9-AAD6-4AA7-95B9-0A04050797E2}" type="datetime1">
              <a:rPr lang="de-DE" smtClean="0"/>
              <a:t>22.01.2024</a:t>
            </a:fld>
            <a:endParaRPr lang="de-DE"/>
          </a:p>
        </p:txBody>
      </p:sp>
      <p:sp>
        <p:nvSpPr>
          <p:cNvPr id="8" name="Fußzeilenplatzhalter 7">
            <a:extLst>
              <a:ext uri="{FF2B5EF4-FFF2-40B4-BE49-F238E27FC236}">
                <a16:creationId xmlns:a16="http://schemas.microsoft.com/office/drawing/2014/main" id="{B64C6F98-2948-4F32-AF04-790E762E92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BAAB7F5-ABA9-4C07-8A15-A0F12D476807}"/>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14692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3A3B7-21B1-46DC-BBB2-8E5A179E1400}"/>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AF76360-DE3F-4462-B3DE-D4ECCFBAB3C3}"/>
              </a:ext>
            </a:extLst>
          </p:cNvPr>
          <p:cNvSpPr>
            <a:spLocks noGrp="1"/>
          </p:cNvSpPr>
          <p:nvPr>
            <p:ph type="dt" sz="half" idx="10"/>
          </p:nvPr>
        </p:nvSpPr>
        <p:spPr/>
        <p:txBody>
          <a:bodyPr/>
          <a:lstStyle/>
          <a:p>
            <a:fld id="{D16215BE-ACA9-4315-B46D-E8909A90E089}" type="datetime1">
              <a:rPr lang="de-DE" smtClean="0"/>
              <a:t>22.01.2024</a:t>
            </a:fld>
            <a:endParaRPr lang="de-DE"/>
          </a:p>
        </p:txBody>
      </p:sp>
      <p:sp>
        <p:nvSpPr>
          <p:cNvPr id="4" name="Fußzeilenplatzhalter 3">
            <a:extLst>
              <a:ext uri="{FF2B5EF4-FFF2-40B4-BE49-F238E27FC236}">
                <a16:creationId xmlns:a16="http://schemas.microsoft.com/office/drawing/2014/main" id="{ECDB24CD-D3FF-42B3-9507-F2A8FEE05FC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C8C463E1-E470-45E1-9C0C-4EFA89E074FA}"/>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950772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9B6D81D-F86D-4620-9670-902868B44EB6}"/>
              </a:ext>
            </a:extLst>
          </p:cNvPr>
          <p:cNvSpPr>
            <a:spLocks noGrp="1"/>
          </p:cNvSpPr>
          <p:nvPr>
            <p:ph type="dt" sz="half" idx="10"/>
          </p:nvPr>
        </p:nvSpPr>
        <p:spPr/>
        <p:txBody>
          <a:bodyPr/>
          <a:lstStyle/>
          <a:p>
            <a:fld id="{DB266D14-C139-4141-AB02-523F3463A6F6}" type="datetime1">
              <a:rPr lang="de-DE" smtClean="0"/>
              <a:t>22.01.2024</a:t>
            </a:fld>
            <a:endParaRPr lang="de-DE"/>
          </a:p>
        </p:txBody>
      </p:sp>
      <p:sp>
        <p:nvSpPr>
          <p:cNvPr id="3" name="Fußzeilenplatzhalter 2">
            <a:extLst>
              <a:ext uri="{FF2B5EF4-FFF2-40B4-BE49-F238E27FC236}">
                <a16:creationId xmlns:a16="http://schemas.microsoft.com/office/drawing/2014/main" id="{4B734FA3-B3AD-4377-BDB8-D66BC8D7EBD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3B9AFBA-7AB2-4690-A84D-91A0A1AE3E55}"/>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24086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102C31-8057-4A63-86F0-845C323412C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FC83ACA-F7B2-4D6F-B629-1964689A0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3B0E1D3-9DD0-46CF-BC3A-60E6DB79FFB0}"/>
              </a:ext>
            </a:extLst>
          </p:cNvPr>
          <p:cNvSpPr>
            <a:spLocks noGrp="1"/>
          </p:cNvSpPr>
          <p:nvPr>
            <p:ph type="dt" sz="half" idx="10"/>
          </p:nvPr>
        </p:nvSpPr>
        <p:spPr/>
        <p:txBody>
          <a:bodyPr/>
          <a:lstStyle/>
          <a:p>
            <a:fld id="{299AE54B-11FD-4449-AF92-3C92A2C4F925}" type="datetime1">
              <a:rPr lang="de-DE" smtClean="0"/>
              <a:t>22.01.2024</a:t>
            </a:fld>
            <a:endParaRPr lang="de-DE"/>
          </a:p>
        </p:txBody>
      </p:sp>
      <p:sp>
        <p:nvSpPr>
          <p:cNvPr id="5" name="Fußzeilenplatzhalter 4">
            <a:extLst>
              <a:ext uri="{FF2B5EF4-FFF2-40B4-BE49-F238E27FC236}">
                <a16:creationId xmlns:a16="http://schemas.microsoft.com/office/drawing/2014/main" id="{75EDA963-409C-4B38-A796-1155B9F2F04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CAA38B-3BD0-436C-978B-1E1BBE144572}"/>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426770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711DE-8733-4230-A4D6-B6DEC151014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946120-77B4-41B0-BE5F-ED6FE0B65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AE74603-A675-4692-A953-FDC0F7215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EC695AD-976E-4A63-9D62-EDC16694231F}"/>
              </a:ext>
            </a:extLst>
          </p:cNvPr>
          <p:cNvSpPr>
            <a:spLocks noGrp="1"/>
          </p:cNvSpPr>
          <p:nvPr>
            <p:ph type="dt" sz="half" idx="10"/>
          </p:nvPr>
        </p:nvSpPr>
        <p:spPr/>
        <p:txBody>
          <a:bodyPr/>
          <a:lstStyle/>
          <a:p>
            <a:fld id="{71A99418-3B16-46E2-BD54-B965FE68822C}" type="datetime1">
              <a:rPr lang="de-DE" smtClean="0"/>
              <a:t>22.01.2024</a:t>
            </a:fld>
            <a:endParaRPr lang="de-DE"/>
          </a:p>
        </p:txBody>
      </p:sp>
      <p:sp>
        <p:nvSpPr>
          <p:cNvPr id="6" name="Fußzeilenplatzhalter 5">
            <a:extLst>
              <a:ext uri="{FF2B5EF4-FFF2-40B4-BE49-F238E27FC236}">
                <a16:creationId xmlns:a16="http://schemas.microsoft.com/office/drawing/2014/main" id="{06CBDA7B-E6CD-4C1F-A904-C42FE77CAE9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E6320AA-52BE-4CB8-9BB5-52CB22B849B8}"/>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4047257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BD20A0-BD4D-4F6F-8FAE-14A9E73B1B8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9CDF163-194F-46A7-9C49-28840B94A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DE7B211-6963-450B-8E34-6AC9D78F1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B3C22DD-E509-4ADB-93F4-98FC7C1815A8}"/>
              </a:ext>
            </a:extLst>
          </p:cNvPr>
          <p:cNvSpPr>
            <a:spLocks noGrp="1"/>
          </p:cNvSpPr>
          <p:nvPr>
            <p:ph type="dt" sz="half" idx="10"/>
          </p:nvPr>
        </p:nvSpPr>
        <p:spPr/>
        <p:txBody>
          <a:bodyPr/>
          <a:lstStyle/>
          <a:p>
            <a:fld id="{90315291-1886-4402-84AA-12318ABC4004}" type="datetime1">
              <a:rPr lang="de-DE" smtClean="0"/>
              <a:t>22.01.2024</a:t>
            </a:fld>
            <a:endParaRPr lang="de-DE"/>
          </a:p>
        </p:txBody>
      </p:sp>
      <p:sp>
        <p:nvSpPr>
          <p:cNvPr id="6" name="Fußzeilenplatzhalter 5">
            <a:extLst>
              <a:ext uri="{FF2B5EF4-FFF2-40B4-BE49-F238E27FC236}">
                <a16:creationId xmlns:a16="http://schemas.microsoft.com/office/drawing/2014/main" id="{9E151E93-CD33-44FD-8253-7537FE44F23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59F33AC-D672-4E17-97BF-35F563B057F9}"/>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4147311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321EC-96AF-4D97-A16E-6CE4D71BC76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252DD22-A211-4C7B-8322-7601D50710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ED26D5C-1978-4DC8-B3D3-7202C5F6CCB4}"/>
              </a:ext>
            </a:extLst>
          </p:cNvPr>
          <p:cNvSpPr>
            <a:spLocks noGrp="1"/>
          </p:cNvSpPr>
          <p:nvPr>
            <p:ph type="dt" sz="half" idx="10"/>
          </p:nvPr>
        </p:nvSpPr>
        <p:spPr/>
        <p:txBody>
          <a:bodyPr/>
          <a:lstStyle/>
          <a:p>
            <a:fld id="{F648255D-8F92-49B2-A535-629D02728E5E}" type="datetime1">
              <a:rPr lang="de-DE" smtClean="0"/>
              <a:t>22.01.2024</a:t>
            </a:fld>
            <a:endParaRPr lang="de-DE"/>
          </a:p>
        </p:txBody>
      </p:sp>
      <p:sp>
        <p:nvSpPr>
          <p:cNvPr id="5" name="Fußzeilenplatzhalter 4">
            <a:extLst>
              <a:ext uri="{FF2B5EF4-FFF2-40B4-BE49-F238E27FC236}">
                <a16:creationId xmlns:a16="http://schemas.microsoft.com/office/drawing/2014/main" id="{4218E0D7-DE80-4EDC-A14A-AFC1C8560FB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146BC54-04A4-4B97-8BEC-BF4868019B6B}"/>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695936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9C5B67E-AB27-4EE3-A0DF-114BF3CFCA3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FC9F2F4-2C1B-4F42-AF85-68B72521F2C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0941C3-6018-45EF-9A12-9C98B0CDD419}"/>
              </a:ext>
            </a:extLst>
          </p:cNvPr>
          <p:cNvSpPr>
            <a:spLocks noGrp="1"/>
          </p:cNvSpPr>
          <p:nvPr>
            <p:ph type="dt" sz="half" idx="10"/>
          </p:nvPr>
        </p:nvSpPr>
        <p:spPr/>
        <p:txBody>
          <a:bodyPr/>
          <a:lstStyle/>
          <a:p>
            <a:fld id="{6B03E999-A47C-458E-B217-8BFCE1721621}" type="datetime1">
              <a:rPr lang="de-DE" smtClean="0"/>
              <a:t>22.01.2024</a:t>
            </a:fld>
            <a:endParaRPr lang="de-DE"/>
          </a:p>
        </p:txBody>
      </p:sp>
      <p:sp>
        <p:nvSpPr>
          <p:cNvPr id="5" name="Fußzeilenplatzhalter 4">
            <a:extLst>
              <a:ext uri="{FF2B5EF4-FFF2-40B4-BE49-F238E27FC236}">
                <a16:creationId xmlns:a16="http://schemas.microsoft.com/office/drawing/2014/main" id="{DD554CE3-0C44-4CE1-BCFD-6935951DFDE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D01611F-546D-4731-BA57-33353C353D6C}"/>
              </a:ext>
            </a:extLst>
          </p:cNvPr>
          <p:cNvSpPr>
            <a:spLocks noGrp="1"/>
          </p:cNvSpPr>
          <p:nvPr>
            <p:ph type="sldNum" sz="quarter" idx="12"/>
          </p:nvPr>
        </p:nvSpPr>
        <p:spPr/>
        <p:txBody>
          <a:bodyPr/>
          <a:lstStyle/>
          <a:p>
            <a:fld id="{D3DC68EF-1409-4EB6-A044-E509C9215983}" type="slidenum">
              <a:rPr lang="de-DE" smtClean="0"/>
              <a:t>‹Nr.›</a:t>
            </a:fld>
            <a:endParaRPr lang="de-DE"/>
          </a:p>
        </p:txBody>
      </p:sp>
    </p:spTree>
    <p:extLst>
      <p:ext uri="{BB962C8B-B14F-4D97-AF65-F5344CB8AC3E}">
        <p14:creationId xmlns:p14="http://schemas.microsoft.com/office/powerpoint/2010/main" val="32729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46CE0-5B3E-42D5-BA0E-8966251616D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6ED7BB5-A099-4731-A403-661A94E0BC1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D4BEC5F-3B28-444C-9D1E-4A3242202B4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DBFB972-61E0-475F-B96E-CD22E98A2740}"/>
              </a:ext>
            </a:extLst>
          </p:cNvPr>
          <p:cNvSpPr>
            <a:spLocks noGrp="1"/>
          </p:cNvSpPr>
          <p:nvPr>
            <p:ph type="dt" sz="half" idx="10"/>
          </p:nvPr>
        </p:nvSpPr>
        <p:spPr/>
        <p:txBody>
          <a:bodyPr/>
          <a:lstStyle/>
          <a:p>
            <a:fld id="{FFA33656-D853-4762-8C6F-D87582A9E018}" type="datetime1">
              <a:rPr lang="de-DE" smtClean="0"/>
              <a:t>22.01.2024</a:t>
            </a:fld>
            <a:endParaRPr lang="de-DE"/>
          </a:p>
        </p:txBody>
      </p:sp>
      <p:sp>
        <p:nvSpPr>
          <p:cNvPr id="6" name="Fußzeilenplatzhalter 5">
            <a:extLst>
              <a:ext uri="{FF2B5EF4-FFF2-40B4-BE49-F238E27FC236}">
                <a16:creationId xmlns:a16="http://schemas.microsoft.com/office/drawing/2014/main" id="{F88CEDF4-60A5-43D8-ACAE-2B8AC910A4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7233B72-042B-42E3-ACFA-B56089814B8B}"/>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393396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32610-589D-43DD-B51F-7BA6CB5FF82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263172A-D4A3-4C45-AD13-E5E6CAB36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2479B62-C1C8-4FCE-B0C9-0F3DFFC1348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A34F088-594F-4A78-8ED8-27A821FCA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F7CCE48-4816-4289-9B93-2837FCBC9B7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30AF1CD-CD18-4BEC-A93A-067A02DC0054}"/>
              </a:ext>
            </a:extLst>
          </p:cNvPr>
          <p:cNvSpPr>
            <a:spLocks noGrp="1"/>
          </p:cNvSpPr>
          <p:nvPr>
            <p:ph type="dt" sz="half" idx="10"/>
          </p:nvPr>
        </p:nvSpPr>
        <p:spPr/>
        <p:txBody>
          <a:bodyPr/>
          <a:lstStyle/>
          <a:p>
            <a:fld id="{5778EDE1-5743-4549-B781-5D7CFF2CE080}" type="datetime1">
              <a:rPr lang="de-DE" smtClean="0"/>
              <a:t>22.01.2024</a:t>
            </a:fld>
            <a:endParaRPr lang="de-DE"/>
          </a:p>
        </p:txBody>
      </p:sp>
      <p:sp>
        <p:nvSpPr>
          <p:cNvPr id="8" name="Fußzeilenplatzhalter 7">
            <a:extLst>
              <a:ext uri="{FF2B5EF4-FFF2-40B4-BE49-F238E27FC236}">
                <a16:creationId xmlns:a16="http://schemas.microsoft.com/office/drawing/2014/main" id="{E4564606-75FE-4821-9EEE-189C18253D6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C8A2293-E99F-4B0F-B203-5B9CCD3922FD}"/>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190006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1B2F6C-C4C8-418D-977B-A54FDBE884FF}"/>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432FD02-5656-479A-BFEB-363524C3B186}"/>
              </a:ext>
            </a:extLst>
          </p:cNvPr>
          <p:cNvSpPr>
            <a:spLocks noGrp="1"/>
          </p:cNvSpPr>
          <p:nvPr>
            <p:ph type="dt" sz="half" idx="10"/>
          </p:nvPr>
        </p:nvSpPr>
        <p:spPr/>
        <p:txBody>
          <a:bodyPr/>
          <a:lstStyle/>
          <a:p>
            <a:fld id="{9B645DA2-413A-4FEA-BA03-93CB0FC0D736}" type="datetime1">
              <a:rPr lang="de-DE" smtClean="0"/>
              <a:t>22.01.2024</a:t>
            </a:fld>
            <a:endParaRPr lang="de-DE"/>
          </a:p>
        </p:txBody>
      </p:sp>
      <p:sp>
        <p:nvSpPr>
          <p:cNvPr id="4" name="Fußzeilenplatzhalter 3">
            <a:extLst>
              <a:ext uri="{FF2B5EF4-FFF2-40B4-BE49-F238E27FC236}">
                <a16:creationId xmlns:a16="http://schemas.microsoft.com/office/drawing/2014/main" id="{E5377B7A-19B0-4FFC-9E3C-7B7B268A0EB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836A23F-5F42-4DAC-A320-BB590DE53189}"/>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249219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9686E64-1AD1-401A-80F8-3DE65F104FA2}"/>
              </a:ext>
            </a:extLst>
          </p:cNvPr>
          <p:cNvSpPr>
            <a:spLocks noGrp="1"/>
          </p:cNvSpPr>
          <p:nvPr>
            <p:ph type="dt" sz="half" idx="10"/>
          </p:nvPr>
        </p:nvSpPr>
        <p:spPr/>
        <p:txBody>
          <a:bodyPr/>
          <a:lstStyle/>
          <a:p>
            <a:fld id="{73DA426F-2DA1-49E0-9778-7ACEB4B75A6D}" type="datetime1">
              <a:rPr lang="de-DE" smtClean="0"/>
              <a:t>22.01.2024</a:t>
            </a:fld>
            <a:endParaRPr lang="de-DE"/>
          </a:p>
        </p:txBody>
      </p:sp>
      <p:sp>
        <p:nvSpPr>
          <p:cNvPr id="3" name="Fußzeilenplatzhalter 2">
            <a:extLst>
              <a:ext uri="{FF2B5EF4-FFF2-40B4-BE49-F238E27FC236}">
                <a16:creationId xmlns:a16="http://schemas.microsoft.com/office/drawing/2014/main" id="{212BAAB5-EC3E-4841-840B-6EE33945A87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A99C22C-AAE7-4592-B90F-CBED0ED492DA}"/>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250512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0DF63-1316-4C2E-915E-759E026DA5B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B07A86B-510E-4153-8E5E-EC327B75A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55D7489-124A-4AF0-B74D-BE903AC15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B5A2C8B-EDA2-4B6C-8EAE-9C62B0F30A28}"/>
              </a:ext>
            </a:extLst>
          </p:cNvPr>
          <p:cNvSpPr>
            <a:spLocks noGrp="1"/>
          </p:cNvSpPr>
          <p:nvPr>
            <p:ph type="dt" sz="half" idx="10"/>
          </p:nvPr>
        </p:nvSpPr>
        <p:spPr/>
        <p:txBody>
          <a:bodyPr/>
          <a:lstStyle/>
          <a:p>
            <a:fld id="{525BF282-DF6A-4BD9-8409-9BCDA4666633}" type="datetime1">
              <a:rPr lang="de-DE" smtClean="0"/>
              <a:t>22.01.2024</a:t>
            </a:fld>
            <a:endParaRPr lang="de-DE"/>
          </a:p>
        </p:txBody>
      </p:sp>
      <p:sp>
        <p:nvSpPr>
          <p:cNvPr id="6" name="Fußzeilenplatzhalter 5">
            <a:extLst>
              <a:ext uri="{FF2B5EF4-FFF2-40B4-BE49-F238E27FC236}">
                <a16:creationId xmlns:a16="http://schemas.microsoft.com/office/drawing/2014/main" id="{C884AB31-45F8-4644-9753-396D7EC84B8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D60FE9F-58B2-4337-B1C2-4E6F4D93331D}"/>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3644394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519F5-4052-428B-B79D-D5EB9B4A4A9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756155E-1D92-43B2-9CFE-884746B40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74F37E9-4E4C-4C19-81CA-ECE8C8D5E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B158DB3-763B-4A53-BBA6-90C8EC334A9C}"/>
              </a:ext>
            </a:extLst>
          </p:cNvPr>
          <p:cNvSpPr>
            <a:spLocks noGrp="1"/>
          </p:cNvSpPr>
          <p:nvPr>
            <p:ph type="dt" sz="half" idx="10"/>
          </p:nvPr>
        </p:nvSpPr>
        <p:spPr/>
        <p:txBody>
          <a:bodyPr/>
          <a:lstStyle/>
          <a:p>
            <a:fld id="{A3BE0F29-A022-4422-9A05-C24CDD3953F5}" type="datetime1">
              <a:rPr lang="de-DE" smtClean="0"/>
              <a:t>22.01.2024</a:t>
            </a:fld>
            <a:endParaRPr lang="de-DE"/>
          </a:p>
        </p:txBody>
      </p:sp>
      <p:sp>
        <p:nvSpPr>
          <p:cNvPr id="6" name="Fußzeilenplatzhalter 5">
            <a:extLst>
              <a:ext uri="{FF2B5EF4-FFF2-40B4-BE49-F238E27FC236}">
                <a16:creationId xmlns:a16="http://schemas.microsoft.com/office/drawing/2014/main" id="{94DF3BDF-7026-48C8-8648-A4EA630FFC5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BA2640B-143D-429F-8E35-65849F552D2C}"/>
              </a:ext>
            </a:extLst>
          </p:cNvPr>
          <p:cNvSpPr>
            <a:spLocks noGrp="1"/>
          </p:cNvSpPr>
          <p:nvPr>
            <p:ph type="sldNum" sz="quarter" idx="12"/>
          </p:nvPr>
        </p:nvSpPr>
        <p:spPr/>
        <p:txBody>
          <a:bodyPr/>
          <a:lstStyle/>
          <a:p>
            <a:fld id="{FA85E0A2-365A-43AF-8BCA-3107E5FE6857}" type="slidenum">
              <a:rPr lang="de-DE" smtClean="0"/>
              <a:t>‹Nr.›</a:t>
            </a:fld>
            <a:endParaRPr lang="de-DE"/>
          </a:p>
        </p:txBody>
      </p:sp>
    </p:spTree>
    <p:extLst>
      <p:ext uri="{BB962C8B-B14F-4D97-AF65-F5344CB8AC3E}">
        <p14:creationId xmlns:p14="http://schemas.microsoft.com/office/powerpoint/2010/main" val="200847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D178436-A49C-4A09-8A10-E72513500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10482F40-BBBC-48EA-830B-321E04EB0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0DE2633-9879-4C45-8754-796D7038D5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41033-4E40-4B3A-AA31-835A38E32573}" type="datetime1">
              <a:rPr lang="de-DE" smtClean="0"/>
              <a:t>22.01.2024</a:t>
            </a:fld>
            <a:endParaRPr lang="de-DE"/>
          </a:p>
        </p:txBody>
      </p:sp>
      <p:sp>
        <p:nvSpPr>
          <p:cNvPr id="5" name="Fußzeilenplatzhalter 4">
            <a:extLst>
              <a:ext uri="{FF2B5EF4-FFF2-40B4-BE49-F238E27FC236}">
                <a16:creationId xmlns:a16="http://schemas.microsoft.com/office/drawing/2014/main" id="{600F442E-0D56-49D3-93E4-368F06980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8FD9150-CBC3-4AFC-9572-8B5785020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5E0A2-365A-43AF-8BCA-3107E5FE6857}" type="slidenum">
              <a:rPr lang="de-DE" smtClean="0"/>
              <a:t>‹Nr.›</a:t>
            </a:fld>
            <a:endParaRPr lang="de-DE"/>
          </a:p>
        </p:txBody>
      </p:sp>
    </p:spTree>
    <p:extLst>
      <p:ext uri="{BB962C8B-B14F-4D97-AF65-F5344CB8AC3E}">
        <p14:creationId xmlns:p14="http://schemas.microsoft.com/office/powerpoint/2010/main" val="1980994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elplatzhalter 1">
            <a:extLst>
              <a:ext uri="{FF2B5EF4-FFF2-40B4-BE49-F238E27FC236}">
                <a16:creationId xmlns:a16="http://schemas.microsoft.com/office/drawing/2014/main" id="{87F4D919-EB69-4261-A97A-CD9C91847232}"/>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a:t>Mastertitelformat bearbeiten</a:t>
            </a:r>
          </a:p>
        </p:txBody>
      </p:sp>
      <p:sp>
        <p:nvSpPr>
          <p:cNvPr id="2051" name="Textplatzhalter 2">
            <a:extLst>
              <a:ext uri="{FF2B5EF4-FFF2-40B4-BE49-F238E27FC236}">
                <a16:creationId xmlns:a16="http://schemas.microsoft.com/office/drawing/2014/main" id="{5C4F4FAB-814C-4109-BA2C-5AAF15CFFE9A}"/>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 name="Datumsplatzhalter 3">
            <a:extLst>
              <a:ext uri="{FF2B5EF4-FFF2-40B4-BE49-F238E27FC236}">
                <a16:creationId xmlns:a16="http://schemas.microsoft.com/office/drawing/2014/main" id="{F4F5F6BE-61A5-4C67-931A-92FBAD479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880F887-576F-4A54-B7E2-03198E4B18DB}" type="datetime1">
              <a:rPr lang="de-DE" smtClean="0"/>
              <a:t>22.01.2024</a:t>
            </a:fld>
            <a:endParaRPr lang="de-DE"/>
          </a:p>
        </p:txBody>
      </p:sp>
      <p:sp>
        <p:nvSpPr>
          <p:cNvPr id="5" name="Fußzeilenplatzhalter 4">
            <a:extLst>
              <a:ext uri="{FF2B5EF4-FFF2-40B4-BE49-F238E27FC236}">
                <a16:creationId xmlns:a16="http://schemas.microsoft.com/office/drawing/2014/main" id="{90E6F7FA-B452-4623-B74E-B8E081DD4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de-DE"/>
          </a:p>
        </p:txBody>
      </p:sp>
      <p:sp>
        <p:nvSpPr>
          <p:cNvPr id="6" name="Foliennummernplatzhalter 5">
            <a:extLst>
              <a:ext uri="{FF2B5EF4-FFF2-40B4-BE49-F238E27FC236}">
                <a16:creationId xmlns:a16="http://schemas.microsoft.com/office/drawing/2014/main" id="{5272B027-1C68-4778-8C00-03F37E7FF56A}"/>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AB93581-1916-4094-9715-29AE4278FAB0}" type="slidenum">
              <a:rPr lang="de-DE" altLang="de-DE"/>
              <a:pPr>
                <a:defRPr/>
              </a:pPr>
              <a:t>‹Nr.›</a:t>
            </a:fld>
            <a:endParaRPr lang="de-DE" altLang="de-DE"/>
          </a:p>
        </p:txBody>
      </p:sp>
    </p:spTree>
    <p:extLst>
      <p:ext uri="{BB962C8B-B14F-4D97-AF65-F5344CB8AC3E}">
        <p14:creationId xmlns:p14="http://schemas.microsoft.com/office/powerpoint/2010/main" val="64690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E9D372-CCA0-4210-B281-F9BE61BD3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AF5F257-F69A-4450-9063-B1C27EC94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8B1822-AE5F-4A60-848C-26E49E4A7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C72C3-3D30-4179-8283-2B2AE129C793}" type="datetime1">
              <a:rPr lang="de-DE" smtClean="0"/>
              <a:t>22.01.2024</a:t>
            </a:fld>
            <a:endParaRPr lang="de-DE"/>
          </a:p>
        </p:txBody>
      </p:sp>
      <p:sp>
        <p:nvSpPr>
          <p:cNvPr id="5" name="Fußzeilenplatzhalter 4">
            <a:extLst>
              <a:ext uri="{FF2B5EF4-FFF2-40B4-BE49-F238E27FC236}">
                <a16:creationId xmlns:a16="http://schemas.microsoft.com/office/drawing/2014/main" id="{BCE4EC1D-1430-46FC-A6A0-C05243A54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22D021C-D5E0-4047-9337-6F6FB1978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C68EF-1409-4EB6-A044-E509C9215983}" type="slidenum">
              <a:rPr lang="de-DE" smtClean="0"/>
              <a:t>‹Nr.›</a:t>
            </a:fld>
            <a:endParaRPr lang="de-DE"/>
          </a:p>
        </p:txBody>
      </p:sp>
    </p:spTree>
    <p:extLst>
      <p:ext uri="{BB962C8B-B14F-4D97-AF65-F5344CB8AC3E}">
        <p14:creationId xmlns:p14="http://schemas.microsoft.com/office/powerpoint/2010/main" val="3884329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pflanzen-forschung-ethik.de/data/media/2739/1200x900f.jp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E1904-95C8-4598-864A-4E8822ABAEBF}"/>
              </a:ext>
            </a:extLst>
          </p:cNvPr>
          <p:cNvSpPr>
            <a:spLocks noGrp="1"/>
          </p:cNvSpPr>
          <p:nvPr>
            <p:ph type="ctrTitle"/>
          </p:nvPr>
        </p:nvSpPr>
        <p:spPr>
          <a:xfrm>
            <a:off x="1524000" y="1122362"/>
            <a:ext cx="9144000" cy="4473765"/>
          </a:xfrm>
        </p:spPr>
        <p:txBody>
          <a:bodyPr>
            <a:normAutofit/>
          </a:bodyPr>
          <a:lstStyle/>
          <a:p>
            <a:br>
              <a:rPr lang="de-DE" dirty="0"/>
            </a:br>
            <a:br>
              <a:rPr lang="de-DE" dirty="0"/>
            </a:br>
            <a:r>
              <a:rPr lang="de-DE" dirty="0"/>
              <a:t>Moral - Ethik - Recht</a:t>
            </a:r>
          </a:p>
        </p:txBody>
      </p:sp>
      <p:sp>
        <p:nvSpPr>
          <p:cNvPr id="3" name="Untertitel 2">
            <a:extLst>
              <a:ext uri="{FF2B5EF4-FFF2-40B4-BE49-F238E27FC236}">
                <a16:creationId xmlns:a16="http://schemas.microsoft.com/office/drawing/2014/main" id="{A08FFF6B-5EEB-47A4-9043-6DADEC987C7D}"/>
              </a:ext>
            </a:extLst>
          </p:cNvPr>
          <p:cNvSpPr>
            <a:spLocks noGrp="1"/>
          </p:cNvSpPr>
          <p:nvPr>
            <p:ph type="subTitle" idx="1"/>
          </p:nvPr>
        </p:nvSpPr>
        <p:spPr>
          <a:xfrm>
            <a:off x="1633728" y="1005142"/>
            <a:ext cx="9144000" cy="1655762"/>
          </a:xfrm>
        </p:spPr>
        <p:txBody>
          <a:bodyPr/>
          <a:lstStyle/>
          <a:p>
            <a:endParaRPr lang="de-DE" sz="3200" dirty="0"/>
          </a:p>
          <a:p>
            <a:r>
              <a:rPr lang="de-DE" sz="3200" dirty="0"/>
              <a:t>Vorlesung „</a:t>
            </a:r>
            <a:r>
              <a:rPr lang="de-DE" sz="3200" b="1" dirty="0"/>
              <a:t>Ethik und Recht“</a:t>
            </a:r>
          </a:p>
          <a:p>
            <a:r>
              <a:rPr lang="de-DE" dirty="0"/>
              <a:t>Dozent: Lehrbeauftragter RA Volker Seiring</a:t>
            </a:r>
          </a:p>
        </p:txBody>
      </p:sp>
    </p:spTree>
    <p:extLst>
      <p:ext uri="{BB962C8B-B14F-4D97-AF65-F5344CB8AC3E}">
        <p14:creationId xmlns:p14="http://schemas.microsoft.com/office/powerpoint/2010/main" val="3330728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B061B-B970-4A86-B95F-89CA30549262}"/>
              </a:ext>
            </a:extLst>
          </p:cNvPr>
          <p:cNvSpPr>
            <a:spLocks noGrp="1"/>
          </p:cNvSpPr>
          <p:nvPr>
            <p:ph type="title"/>
          </p:nvPr>
        </p:nvSpPr>
        <p:spPr>
          <a:xfrm>
            <a:off x="838200" y="365126"/>
            <a:ext cx="10515600" cy="579092"/>
          </a:xfrm>
        </p:spPr>
        <p:txBody>
          <a:bodyPr>
            <a:normAutofit fontScale="90000"/>
          </a:bodyPr>
          <a:lstStyle/>
          <a:p>
            <a:pPr algn="ctr"/>
            <a:r>
              <a:rPr lang="de-DE" dirty="0"/>
              <a:t>Moral</a:t>
            </a:r>
          </a:p>
        </p:txBody>
      </p:sp>
      <p:sp>
        <p:nvSpPr>
          <p:cNvPr id="3" name="Inhaltsplatzhalter 2">
            <a:extLst>
              <a:ext uri="{FF2B5EF4-FFF2-40B4-BE49-F238E27FC236}">
                <a16:creationId xmlns:a16="http://schemas.microsoft.com/office/drawing/2014/main" id="{4A938D32-2996-458F-A45B-19B91C459974}"/>
              </a:ext>
            </a:extLst>
          </p:cNvPr>
          <p:cNvSpPr>
            <a:spLocks noGrp="1"/>
          </p:cNvSpPr>
          <p:nvPr>
            <p:ph idx="1"/>
          </p:nvPr>
        </p:nvSpPr>
        <p:spPr>
          <a:xfrm>
            <a:off x="2763079" y="1401418"/>
            <a:ext cx="7364895" cy="4860234"/>
          </a:xfrm>
        </p:spPr>
        <p:txBody>
          <a:bodyPr>
            <a:normAutofit fontScale="85000" lnSpcReduction="10000"/>
          </a:bodyPr>
          <a:lstStyle/>
          <a:p>
            <a:pPr marL="0" indent="0">
              <a:lnSpc>
                <a:spcPct val="120000"/>
              </a:lnSpc>
              <a:buNone/>
            </a:pPr>
            <a:r>
              <a:rPr lang="de-DE" sz="3200" dirty="0"/>
              <a:t>Die Begriffe </a:t>
            </a:r>
            <a:r>
              <a:rPr lang="de-DE" sz="3200" dirty="0">
                <a:solidFill>
                  <a:srgbClr val="0070C0"/>
                </a:solidFill>
              </a:rPr>
              <a:t>unmoralisch</a:t>
            </a:r>
            <a:r>
              <a:rPr lang="de-DE" sz="3200" dirty="0"/>
              <a:t> und amoralisch setzen einen bestimmten Moralbegriff voraus.</a:t>
            </a:r>
          </a:p>
          <a:p>
            <a:pPr marL="0" indent="0">
              <a:lnSpc>
                <a:spcPct val="120000"/>
              </a:lnSpc>
              <a:buNone/>
            </a:pPr>
            <a:r>
              <a:rPr lang="de-DE" sz="3200" dirty="0">
                <a:solidFill>
                  <a:srgbClr val="0070C0"/>
                </a:solidFill>
              </a:rPr>
              <a:t>Nicht-moralisch</a:t>
            </a:r>
            <a:r>
              <a:rPr lang="de-DE" sz="3200" dirty="0"/>
              <a:t> hingegen bedeutet, dass etwas nicht in den Bereich des Moralischen fällt.</a:t>
            </a:r>
          </a:p>
          <a:p>
            <a:pPr marL="0" indent="0">
              <a:lnSpc>
                <a:spcPct val="120000"/>
              </a:lnSpc>
              <a:buNone/>
            </a:pPr>
            <a:endParaRPr lang="de-DE" sz="3200" dirty="0"/>
          </a:p>
          <a:p>
            <a:pPr marL="0" indent="0">
              <a:lnSpc>
                <a:spcPct val="120000"/>
              </a:lnSpc>
              <a:buNone/>
            </a:pPr>
            <a:r>
              <a:rPr lang="de-DE" sz="3200" dirty="0"/>
              <a:t>Moralische </a:t>
            </a:r>
            <a:r>
              <a:rPr lang="de-DE" sz="3200" dirty="0">
                <a:solidFill>
                  <a:srgbClr val="0070C0"/>
                </a:solidFill>
                <a:highlight>
                  <a:srgbClr val="FFFF00"/>
                </a:highlight>
              </a:rPr>
              <a:t>Sprechweisen</a:t>
            </a:r>
            <a:r>
              <a:rPr lang="de-DE" sz="3200" dirty="0">
                <a:highlight>
                  <a:srgbClr val="FFFF00"/>
                </a:highlight>
              </a:rPr>
              <a:t> (gut, richtig, soll)</a:t>
            </a:r>
            <a:r>
              <a:rPr lang="de-DE" sz="3200" dirty="0"/>
              <a:t> und </a:t>
            </a:r>
            <a:r>
              <a:rPr lang="de-DE" sz="3200" dirty="0">
                <a:solidFill>
                  <a:srgbClr val="0070C0"/>
                </a:solidFill>
                <a:highlight>
                  <a:srgbClr val="FFFF00"/>
                </a:highlight>
              </a:rPr>
              <a:t>Emotionen</a:t>
            </a:r>
            <a:r>
              <a:rPr lang="de-DE" sz="3200" dirty="0">
                <a:highlight>
                  <a:srgbClr val="FFFF00"/>
                </a:highlight>
              </a:rPr>
              <a:t> (Empörung, Zorn)</a:t>
            </a:r>
            <a:r>
              <a:rPr lang="de-DE" sz="3200" dirty="0"/>
              <a:t> </a:t>
            </a:r>
            <a:r>
              <a:rPr lang="de-DE" sz="3200" dirty="0">
                <a:highlight>
                  <a:srgbClr val="FFFF00"/>
                </a:highlight>
              </a:rPr>
              <a:t>unterschieden</a:t>
            </a:r>
            <a:r>
              <a:rPr lang="de-DE" sz="3200" dirty="0"/>
              <a:t> sich </a:t>
            </a:r>
            <a:r>
              <a:rPr lang="de-DE" sz="3200" dirty="0">
                <a:highlight>
                  <a:srgbClr val="FFFF00"/>
                </a:highlight>
              </a:rPr>
              <a:t>von nicht-moralischen </a:t>
            </a:r>
            <a:r>
              <a:rPr lang="de-DE" sz="3200" dirty="0"/>
              <a:t>allein durch ihren </a:t>
            </a:r>
            <a:r>
              <a:rPr lang="de-DE" sz="3200" dirty="0">
                <a:solidFill>
                  <a:srgbClr val="0070C0"/>
                </a:solidFill>
                <a:highlight>
                  <a:srgbClr val="FFFF00"/>
                </a:highlight>
              </a:rPr>
              <a:t>intentionalen Gehalt</a:t>
            </a:r>
            <a:r>
              <a:rPr lang="de-DE" sz="3200" dirty="0"/>
              <a:t>.</a:t>
            </a:r>
          </a:p>
        </p:txBody>
      </p:sp>
      <p:sp>
        <p:nvSpPr>
          <p:cNvPr id="5" name="Foliennummernplatzhalter 4">
            <a:extLst>
              <a:ext uri="{FF2B5EF4-FFF2-40B4-BE49-F238E27FC236}">
                <a16:creationId xmlns:a16="http://schemas.microsoft.com/office/drawing/2014/main" id="{46B598E8-E7CA-4476-A35B-1D5233EB2E2F}"/>
              </a:ext>
            </a:extLst>
          </p:cNvPr>
          <p:cNvSpPr>
            <a:spLocks noGrp="1"/>
          </p:cNvSpPr>
          <p:nvPr>
            <p:ph type="sldNum" sz="quarter" idx="12"/>
          </p:nvPr>
        </p:nvSpPr>
        <p:spPr/>
        <p:txBody>
          <a:bodyPr/>
          <a:lstStyle/>
          <a:p>
            <a:fld id="{FA85E0A2-365A-43AF-8BCA-3107E5FE6857}" type="slidenum">
              <a:rPr lang="de-DE" smtClean="0"/>
              <a:t>10</a:t>
            </a:fld>
            <a:endParaRPr lang="de-DE"/>
          </a:p>
        </p:txBody>
      </p:sp>
    </p:spTree>
    <p:extLst>
      <p:ext uri="{BB962C8B-B14F-4D97-AF65-F5344CB8AC3E}">
        <p14:creationId xmlns:p14="http://schemas.microsoft.com/office/powerpoint/2010/main" val="204504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DA90B6-A0BD-4C13-ACEC-65D92F92C0FD}"/>
              </a:ext>
            </a:extLst>
          </p:cNvPr>
          <p:cNvSpPr>
            <a:spLocks noGrp="1"/>
          </p:cNvSpPr>
          <p:nvPr>
            <p:ph type="title"/>
          </p:nvPr>
        </p:nvSpPr>
        <p:spPr>
          <a:xfrm>
            <a:off x="838200" y="295552"/>
            <a:ext cx="10515600" cy="628788"/>
          </a:xfrm>
        </p:spPr>
        <p:txBody>
          <a:bodyPr>
            <a:normAutofit fontScale="90000"/>
          </a:bodyPr>
          <a:lstStyle/>
          <a:p>
            <a:pPr algn="ctr"/>
            <a:r>
              <a:rPr lang="de-DE" dirty="0"/>
              <a:t>Kennzeichen der Moral</a:t>
            </a:r>
          </a:p>
        </p:txBody>
      </p:sp>
      <p:sp>
        <p:nvSpPr>
          <p:cNvPr id="3" name="Inhaltsplatzhalter 2">
            <a:extLst>
              <a:ext uri="{FF2B5EF4-FFF2-40B4-BE49-F238E27FC236}">
                <a16:creationId xmlns:a16="http://schemas.microsoft.com/office/drawing/2014/main" id="{85DC7791-0E14-41CA-AF80-8E4EC4BD80A3}"/>
              </a:ext>
            </a:extLst>
          </p:cNvPr>
          <p:cNvSpPr>
            <a:spLocks noGrp="1"/>
          </p:cNvSpPr>
          <p:nvPr>
            <p:ph idx="1"/>
          </p:nvPr>
        </p:nvSpPr>
        <p:spPr>
          <a:xfrm>
            <a:off x="1302026" y="1272209"/>
            <a:ext cx="10051774" cy="4870174"/>
          </a:xfrm>
        </p:spPr>
        <p:txBody>
          <a:bodyPr>
            <a:normAutofit fontScale="92500" lnSpcReduction="10000"/>
          </a:bodyPr>
          <a:lstStyle/>
          <a:p>
            <a:pPr marL="0" indent="0">
              <a:buNone/>
            </a:pPr>
            <a:r>
              <a:rPr lang="de-DE" dirty="0"/>
              <a:t>Im Mittelpunkt der Moral stehen </a:t>
            </a:r>
            <a:r>
              <a:rPr lang="de-DE" b="1" dirty="0">
                <a:solidFill>
                  <a:srgbClr val="0070C0"/>
                </a:solidFill>
                <a:highlight>
                  <a:srgbClr val="FFFF00"/>
                </a:highlight>
              </a:rPr>
              <a:t>Urteile</a:t>
            </a:r>
            <a:r>
              <a:rPr lang="de-DE" dirty="0">
                <a:solidFill>
                  <a:srgbClr val="0070C0"/>
                </a:solidFill>
                <a:highlight>
                  <a:srgbClr val="FFFF00"/>
                </a:highlight>
              </a:rPr>
              <a:t>, durch die ein menschliches</a:t>
            </a:r>
          </a:p>
          <a:p>
            <a:pPr marL="0" indent="0">
              <a:buNone/>
            </a:pPr>
            <a:r>
              <a:rPr lang="de-DE" dirty="0">
                <a:solidFill>
                  <a:srgbClr val="0070C0"/>
                </a:solidFill>
                <a:highlight>
                  <a:srgbClr val="FFFF00"/>
                </a:highlight>
              </a:rPr>
              <a:t>Handeln positiv oder negativ bewertet</a:t>
            </a:r>
            <a:r>
              <a:rPr lang="de-DE" dirty="0"/>
              <a:t>, gebilligt oder missbilligt wird.</a:t>
            </a:r>
          </a:p>
          <a:p>
            <a:pPr marL="0" indent="0">
              <a:buNone/>
            </a:pPr>
            <a:endParaRPr lang="de-DE" sz="900" dirty="0"/>
          </a:p>
          <a:p>
            <a:pPr marL="0" indent="0">
              <a:lnSpc>
                <a:spcPct val="120000"/>
              </a:lnSpc>
              <a:buNone/>
            </a:pPr>
            <a:r>
              <a:rPr lang="de-DE" dirty="0">
                <a:solidFill>
                  <a:srgbClr val="0070C0"/>
                </a:solidFill>
                <a:highlight>
                  <a:srgbClr val="FFFF00"/>
                </a:highlight>
              </a:rPr>
              <a:t>Moralische Urteile sind </a:t>
            </a:r>
            <a:r>
              <a:rPr lang="de-DE" b="1" dirty="0">
                <a:solidFill>
                  <a:srgbClr val="0070C0"/>
                </a:solidFill>
                <a:highlight>
                  <a:srgbClr val="FFFF00"/>
                </a:highlight>
              </a:rPr>
              <a:t>kategorisch </a:t>
            </a:r>
            <a:r>
              <a:rPr lang="de-DE" dirty="0">
                <a:solidFill>
                  <a:srgbClr val="002060"/>
                </a:solidFill>
                <a:highlight>
                  <a:srgbClr val="FFFF00"/>
                </a:highlight>
              </a:rPr>
              <a:t>(= einfache, nicht an Bedingungen geknüpfte Behauptungen)</a:t>
            </a:r>
            <a:r>
              <a:rPr lang="de-DE" dirty="0">
                <a:solidFill>
                  <a:srgbClr val="002060"/>
                </a:solidFill>
              </a:rPr>
              <a:t>.</a:t>
            </a:r>
            <a:r>
              <a:rPr lang="de-DE" dirty="0"/>
              <a:t> Sie bewerten Handlungen unabhängig davon, wieweit diese den Zwecken oder Interessen des Akteurs entsprechen.</a:t>
            </a:r>
          </a:p>
          <a:p>
            <a:pPr marL="0" indent="0">
              <a:buNone/>
            </a:pPr>
            <a:endParaRPr lang="de-DE" sz="900" dirty="0"/>
          </a:p>
          <a:p>
            <a:pPr marL="0" indent="0">
              <a:buNone/>
            </a:pPr>
            <a:r>
              <a:rPr lang="de-DE" dirty="0">
                <a:highlight>
                  <a:srgbClr val="FFFF00"/>
                </a:highlight>
              </a:rPr>
              <a:t>Moralische Urteile </a:t>
            </a:r>
            <a:r>
              <a:rPr lang="de-DE" dirty="0">
                <a:solidFill>
                  <a:srgbClr val="0070C0"/>
                </a:solidFill>
                <a:highlight>
                  <a:srgbClr val="FFFF00"/>
                </a:highlight>
              </a:rPr>
              <a:t>beanspruchen intersubjektive </a:t>
            </a:r>
            <a:r>
              <a:rPr lang="de-DE" b="1" dirty="0">
                <a:solidFill>
                  <a:srgbClr val="0070C0"/>
                </a:solidFill>
                <a:highlight>
                  <a:srgbClr val="FFFF00"/>
                </a:highlight>
              </a:rPr>
              <a:t>Verbindlichkeit</a:t>
            </a:r>
            <a:r>
              <a:rPr lang="de-DE" dirty="0">
                <a:highlight>
                  <a:srgbClr val="FFFF00"/>
                </a:highlight>
              </a:rPr>
              <a:t>.</a:t>
            </a:r>
          </a:p>
          <a:p>
            <a:pPr marL="0" indent="0">
              <a:buNone/>
            </a:pPr>
            <a:endParaRPr lang="de-DE" sz="900" dirty="0">
              <a:highlight>
                <a:srgbClr val="FFFF00"/>
              </a:highlight>
            </a:endParaRPr>
          </a:p>
          <a:p>
            <a:pPr marL="0" indent="0">
              <a:buNone/>
            </a:pPr>
            <a:r>
              <a:rPr lang="de-DE" dirty="0"/>
              <a:t>Moralische Urteile bewerten Handlungen ausschließlich aufgrund von</a:t>
            </a:r>
          </a:p>
          <a:p>
            <a:pPr marL="0" indent="0">
              <a:buNone/>
            </a:pPr>
            <a:r>
              <a:rPr lang="de-DE" dirty="0"/>
              <a:t>Faktoren, die durch </a:t>
            </a:r>
            <a:r>
              <a:rPr lang="de-DE" dirty="0">
                <a:solidFill>
                  <a:srgbClr val="0070C0"/>
                </a:solidFill>
                <a:highlight>
                  <a:srgbClr val="FFFF00"/>
                </a:highlight>
              </a:rPr>
              <a:t>Ausdrücke von logisch </a:t>
            </a:r>
            <a:r>
              <a:rPr lang="de-DE" b="1" dirty="0">
                <a:solidFill>
                  <a:srgbClr val="0070C0"/>
                </a:solidFill>
                <a:highlight>
                  <a:srgbClr val="FFFF00"/>
                </a:highlight>
              </a:rPr>
              <a:t>allgemeiner</a:t>
            </a:r>
            <a:r>
              <a:rPr lang="de-DE" dirty="0">
                <a:solidFill>
                  <a:srgbClr val="0070C0"/>
                </a:solidFill>
                <a:highlight>
                  <a:srgbClr val="FFFF00"/>
                </a:highlight>
              </a:rPr>
              <a:t> Form</a:t>
            </a:r>
          </a:p>
          <a:p>
            <a:pPr marL="0" indent="0">
              <a:buNone/>
            </a:pPr>
            <a:r>
              <a:rPr lang="de-DE" dirty="0"/>
              <a:t>ausgedrückt werden können </a:t>
            </a:r>
            <a:r>
              <a:rPr lang="de-DE" dirty="0">
                <a:highlight>
                  <a:srgbClr val="FFFF00"/>
                </a:highlight>
              </a:rPr>
              <a:t>(„…</a:t>
            </a:r>
            <a:r>
              <a:rPr lang="de-DE" i="1" dirty="0">
                <a:highlight>
                  <a:srgbClr val="FFFF00"/>
                </a:highlight>
              </a:rPr>
              <a:t>das tut </a:t>
            </a:r>
            <a:r>
              <a:rPr lang="de-DE" i="1" u="sng" dirty="0">
                <a:highlight>
                  <a:srgbClr val="FFFF00"/>
                </a:highlight>
              </a:rPr>
              <a:t>man</a:t>
            </a:r>
            <a:r>
              <a:rPr lang="de-DE" i="1" dirty="0">
                <a:highlight>
                  <a:srgbClr val="FFFF00"/>
                </a:highlight>
              </a:rPr>
              <a:t> nicht</a:t>
            </a:r>
            <a:r>
              <a:rPr lang="de-DE" dirty="0">
                <a:highlight>
                  <a:srgbClr val="FFFF00"/>
                </a:highlight>
              </a:rPr>
              <a:t>…“).</a:t>
            </a:r>
          </a:p>
        </p:txBody>
      </p:sp>
      <p:sp>
        <p:nvSpPr>
          <p:cNvPr id="5" name="Foliennummernplatzhalter 4">
            <a:extLst>
              <a:ext uri="{FF2B5EF4-FFF2-40B4-BE49-F238E27FC236}">
                <a16:creationId xmlns:a16="http://schemas.microsoft.com/office/drawing/2014/main" id="{74BD35E9-3177-4FEA-B4AC-5BACABACC8C6}"/>
              </a:ext>
            </a:extLst>
          </p:cNvPr>
          <p:cNvSpPr>
            <a:spLocks noGrp="1"/>
          </p:cNvSpPr>
          <p:nvPr>
            <p:ph type="sldNum" sz="quarter" idx="12"/>
          </p:nvPr>
        </p:nvSpPr>
        <p:spPr/>
        <p:txBody>
          <a:bodyPr/>
          <a:lstStyle/>
          <a:p>
            <a:fld id="{FA85E0A2-365A-43AF-8BCA-3107E5FE6857}" type="slidenum">
              <a:rPr lang="de-DE" smtClean="0"/>
              <a:t>11</a:t>
            </a:fld>
            <a:endParaRPr lang="de-DE"/>
          </a:p>
        </p:txBody>
      </p:sp>
    </p:spTree>
    <p:extLst>
      <p:ext uri="{BB962C8B-B14F-4D97-AF65-F5344CB8AC3E}">
        <p14:creationId xmlns:p14="http://schemas.microsoft.com/office/powerpoint/2010/main" val="5428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B91D26-C9E6-474F-A7A6-D6C491193755}"/>
              </a:ext>
            </a:extLst>
          </p:cNvPr>
          <p:cNvSpPr>
            <a:spLocks noGrp="1"/>
          </p:cNvSpPr>
          <p:nvPr>
            <p:ph type="title"/>
          </p:nvPr>
        </p:nvSpPr>
        <p:spPr>
          <a:xfrm>
            <a:off x="838200" y="365126"/>
            <a:ext cx="10515600" cy="406468"/>
          </a:xfrm>
        </p:spPr>
        <p:txBody>
          <a:bodyPr>
            <a:normAutofit fontScale="90000"/>
          </a:bodyPr>
          <a:lstStyle/>
          <a:p>
            <a:pPr algn="ctr"/>
            <a:r>
              <a:rPr lang="de-DE" dirty="0"/>
              <a:t>Funktion der Moral</a:t>
            </a:r>
          </a:p>
        </p:txBody>
      </p:sp>
      <p:sp>
        <p:nvSpPr>
          <p:cNvPr id="3" name="Inhaltsplatzhalter 2">
            <a:extLst>
              <a:ext uri="{FF2B5EF4-FFF2-40B4-BE49-F238E27FC236}">
                <a16:creationId xmlns:a16="http://schemas.microsoft.com/office/drawing/2014/main" id="{F22B3415-B70A-42C7-8095-FED5A6942BBB}"/>
              </a:ext>
            </a:extLst>
          </p:cNvPr>
          <p:cNvSpPr>
            <a:spLocks noGrp="1"/>
          </p:cNvSpPr>
          <p:nvPr>
            <p:ph idx="1"/>
          </p:nvPr>
        </p:nvSpPr>
        <p:spPr>
          <a:xfrm>
            <a:off x="987287" y="1449525"/>
            <a:ext cx="10515600" cy="4705971"/>
          </a:xfrm>
        </p:spPr>
        <p:txBody>
          <a:bodyPr>
            <a:normAutofit fontScale="62500" lnSpcReduction="20000"/>
          </a:bodyPr>
          <a:lstStyle/>
          <a:p>
            <a:pPr marL="0" indent="0">
              <a:lnSpc>
                <a:spcPct val="120000"/>
              </a:lnSpc>
              <a:buNone/>
            </a:pPr>
            <a:r>
              <a:rPr lang="de-DE" sz="3800" b="1" dirty="0">
                <a:highlight>
                  <a:srgbClr val="FFFF00"/>
                </a:highlight>
              </a:rPr>
              <a:t>Ohne moralische Akzeptanz </a:t>
            </a:r>
            <a:r>
              <a:rPr lang="de-DE" sz="3800" dirty="0">
                <a:highlight>
                  <a:srgbClr val="FFFF00"/>
                </a:highlight>
              </a:rPr>
              <a:t>gibt es </a:t>
            </a:r>
            <a:r>
              <a:rPr lang="de-DE" sz="3800" dirty="0"/>
              <a:t>zwar ein ausgebildetes </a:t>
            </a:r>
            <a:r>
              <a:rPr lang="de-DE" sz="3800" dirty="0">
                <a:highlight>
                  <a:srgbClr val="FFFF00"/>
                </a:highlight>
              </a:rPr>
              <a:t>Rechtssystem</a:t>
            </a:r>
            <a:r>
              <a:rPr lang="de-DE" sz="3800" dirty="0"/>
              <a:t> und auch eine </a:t>
            </a:r>
            <a:r>
              <a:rPr lang="de-DE" sz="3800" dirty="0">
                <a:highlight>
                  <a:srgbClr val="FFFF00"/>
                </a:highlight>
              </a:rPr>
              <a:t>ausgefeilte Ethik</a:t>
            </a:r>
            <a:r>
              <a:rPr lang="de-DE" sz="3800" dirty="0"/>
              <a:t>, </a:t>
            </a:r>
            <a:r>
              <a:rPr lang="de-DE" sz="3800" dirty="0">
                <a:highlight>
                  <a:srgbClr val="FFFF00"/>
                </a:highlight>
              </a:rPr>
              <a:t>aber</a:t>
            </a:r>
            <a:r>
              <a:rPr lang="de-DE" sz="3800" dirty="0"/>
              <a:t> diesen </a:t>
            </a:r>
            <a:r>
              <a:rPr lang="de-DE" sz="3800" dirty="0">
                <a:highlight>
                  <a:srgbClr val="FFFF00"/>
                </a:highlight>
              </a:rPr>
              <a:t>Faktoren</a:t>
            </a:r>
            <a:r>
              <a:rPr lang="de-DE" sz="3800" dirty="0"/>
              <a:t> sind </a:t>
            </a:r>
            <a:r>
              <a:rPr lang="de-DE" sz="3800" dirty="0">
                <a:solidFill>
                  <a:srgbClr val="0070C0"/>
                </a:solidFill>
                <a:highlight>
                  <a:srgbClr val="FFFF00"/>
                </a:highlight>
              </a:rPr>
              <a:t>ohne</a:t>
            </a:r>
            <a:r>
              <a:rPr lang="de-DE" sz="3800" dirty="0">
                <a:highlight>
                  <a:srgbClr val="FFFF00"/>
                </a:highlight>
              </a:rPr>
              <a:t> </a:t>
            </a:r>
            <a:r>
              <a:rPr lang="de-DE" sz="3800" dirty="0">
                <a:solidFill>
                  <a:srgbClr val="0070C0"/>
                </a:solidFill>
                <a:highlight>
                  <a:srgbClr val="FFFF00"/>
                </a:highlight>
              </a:rPr>
              <a:t>Anbindung an die gelebte reale Wirklichkeit</a:t>
            </a:r>
            <a:r>
              <a:rPr lang="de-DE" sz="3800" dirty="0"/>
              <a:t>. </a:t>
            </a:r>
          </a:p>
          <a:p>
            <a:pPr marL="0" indent="0">
              <a:lnSpc>
                <a:spcPct val="120000"/>
              </a:lnSpc>
              <a:buNone/>
            </a:pPr>
            <a:r>
              <a:rPr lang="de-DE" sz="3800" dirty="0"/>
              <a:t>Die Gefahr liegt in einer </a:t>
            </a:r>
            <a:r>
              <a:rPr lang="de-DE" sz="3800" dirty="0">
                <a:solidFill>
                  <a:srgbClr val="0070C0"/>
                </a:solidFill>
                <a:highlight>
                  <a:srgbClr val="FFFF00"/>
                </a:highlight>
              </a:rPr>
              <a:t>mangelnden Glaubwürdigkeit </a:t>
            </a:r>
            <a:r>
              <a:rPr lang="de-DE" sz="3800" dirty="0"/>
              <a:t>bzw. in einer </a:t>
            </a:r>
            <a:r>
              <a:rPr lang="de-DE" sz="3800" dirty="0">
                <a:solidFill>
                  <a:srgbClr val="0070C0"/>
                </a:solidFill>
                <a:highlight>
                  <a:srgbClr val="FFFF00"/>
                </a:highlight>
              </a:rPr>
              <a:t>mangelhaften Durchsetzung der Regeln</a:t>
            </a:r>
            <a:r>
              <a:rPr lang="de-DE" sz="3800" dirty="0">
                <a:solidFill>
                  <a:srgbClr val="0070C0"/>
                </a:solidFill>
              </a:rPr>
              <a:t> </a:t>
            </a:r>
            <a:r>
              <a:rPr lang="de-DE" sz="3800" dirty="0">
                <a:solidFill>
                  <a:srgbClr val="002060"/>
                </a:solidFill>
              </a:rPr>
              <a:t>(Akzeptanzproblem)</a:t>
            </a:r>
          </a:p>
          <a:p>
            <a:pPr marL="0" indent="0">
              <a:lnSpc>
                <a:spcPts val="2640"/>
              </a:lnSpc>
              <a:buNone/>
            </a:pPr>
            <a:endParaRPr lang="de-DE" sz="2900" u="sng" dirty="0"/>
          </a:p>
          <a:p>
            <a:pPr marL="0" indent="0">
              <a:lnSpc>
                <a:spcPts val="2640"/>
              </a:lnSpc>
              <a:buNone/>
            </a:pPr>
            <a:r>
              <a:rPr lang="de-DE" sz="2900" u="sng" dirty="0"/>
              <a:t>Beispiele</a:t>
            </a:r>
            <a:r>
              <a:rPr lang="de-DE" sz="2900" dirty="0"/>
              <a:t>: </a:t>
            </a:r>
          </a:p>
          <a:p>
            <a:pPr>
              <a:lnSpc>
                <a:spcPts val="2640"/>
              </a:lnSpc>
            </a:pPr>
            <a:r>
              <a:rPr lang="de-DE" sz="2900" dirty="0">
                <a:highlight>
                  <a:srgbClr val="FFFF00"/>
                </a:highlight>
              </a:rPr>
              <a:t>Europäisches Recht in </a:t>
            </a:r>
            <a:r>
              <a:rPr lang="de-DE" sz="2900" b="1" i="1" dirty="0">
                <a:highlight>
                  <a:srgbClr val="FFFF00"/>
                </a:highlight>
              </a:rPr>
              <a:t>Entwicklungsländern</a:t>
            </a:r>
            <a:r>
              <a:rPr lang="de-DE" sz="2900" dirty="0"/>
              <a:t>, deren Menschen ein anderes Leben führen. </a:t>
            </a:r>
          </a:p>
          <a:p>
            <a:pPr>
              <a:lnSpc>
                <a:spcPts val="2640"/>
              </a:lnSpc>
            </a:pPr>
            <a:r>
              <a:rPr lang="de-DE" dirty="0">
                <a:highlight>
                  <a:srgbClr val="FFFF00"/>
                </a:highlight>
              </a:rPr>
              <a:t>Kirchlicher Umgang mit der </a:t>
            </a:r>
            <a:r>
              <a:rPr lang="de-DE" b="1" i="1" dirty="0">
                <a:highlight>
                  <a:srgbClr val="FFFF00"/>
                </a:highlight>
              </a:rPr>
              <a:t>Missbrauchsthematik</a:t>
            </a:r>
            <a:r>
              <a:rPr lang="de-DE" dirty="0"/>
              <a:t>. Die Kirche verfügt über ein jahrtausendealtes Rechtssystem und eine funktionierende ethische Reflexion. Woran es mangelt, ist die Moral: die Anbindung an das konkrete Leben, das ihr die Durchsetzung ihrer eigenen ethischen Grundsätze unmöglich macht. </a:t>
            </a:r>
          </a:p>
        </p:txBody>
      </p:sp>
      <p:sp>
        <p:nvSpPr>
          <p:cNvPr id="5" name="Foliennummernplatzhalter 4">
            <a:extLst>
              <a:ext uri="{FF2B5EF4-FFF2-40B4-BE49-F238E27FC236}">
                <a16:creationId xmlns:a16="http://schemas.microsoft.com/office/drawing/2014/main" id="{032276C7-8DF7-4DF1-B9A4-8A1A33FFA3E3}"/>
              </a:ext>
            </a:extLst>
          </p:cNvPr>
          <p:cNvSpPr>
            <a:spLocks noGrp="1"/>
          </p:cNvSpPr>
          <p:nvPr>
            <p:ph type="sldNum" sz="quarter" idx="12"/>
          </p:nvPr>
        </p:nvSpPr>
        <p:spPr/>
        <p:txBody>
          <a:bodyPr/>
          <a:lstStyle/>
          <a:p>
            <a:fld id="{FA85E0A2-365A-43AF-8BCA-3107E5FE6857}" type="slidenum">
              <a:rPr lang="de-DE" smtClean="0"/>
              <a:t>12</a:t>
            </a:fld>
            <a:endParaRPr lang="de-DE"/>
          </a:p>
        </p:txBody>
      </p:sp>
    </p:spTree>
    <p:extLst>
      <p:ext uri="{BB962C8B-B14F-4D97-AF65-F5344CB8AC3E}">
        <p14:creationId xmlns:p14="http://schemas.microsoft.com/office/powerpoint/2010/main" val="254859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1C19ED8-0ECC-4621-90A8-56C0423CF355}"/>
              </a:ext>
            </a:extLst>
          </p:cNvPr>
          <p:cNvSpPr>
            <a:spLocks noGrp="1"/>
          </p:cNvSpPr>
          <p:nvPr>
            <p:ph type="title"/>
          </p:nvPr>
        </p:nvSpPr>
        <p:spPr/>
        <p:txBody>
          <a:bodyPr>
            <a:normAutofit/>
          </a:bodyPr>
          <a:lstStyle/>
          <a:p>
            <a:pPr algn="ctr"/>
            <a:r>
              <a:rPr kumimoji="0" lang="de-DE" sz="3600" i="0" u="none" strike="noStrike" kern="0" cap="none" spc="0" normalizeH="0" baseline="0" noProof="0" dirty="0">
                <a:ln>
                  <a:noFill/>
                </a:ln>
                <a:solidFill>
                  <a:srgbClr val="000000"/>
                </a:solidFill>
                <a:effectLst/>
                <a:uLnTx/>
                <a:uFillTx/>
                <a:latin typeface="Times New Roman" pitchFamily="18" charset="0"/>
                <a:ea typeface="+mn-ea"/>
                <a:cs typeface="+mn-cs"/>
              </a:rPr>
              <a:t>Begriff des „</a:t>
            </a:r>
            <a:r>
              <a:rPr kumimoji="0" lang="de-DE" sz="3600" b="1" i="0" u="none" strike="noStrike" kern="0" cap="none" spc="0" normalizeH="0" baseline="0" noProof="0" dirty="0" err="1">
                <a:ln>
                  <a:noFill/>
                </a:ln>
                <a:solidFill>
                  <a:srgbClr val="0070C0"/>
                </a:solidFill>
                <a:effectLst/>
                <a:uLnTx/>
                <a:uFillTx/>
                <a:latin typeface="Times New Roman" pitchFamily="18" charset="0"/>
                <a:ea typeface="+mn-ea"/>
                <a:cs typeface="+mn-cs"/>
              </a:rPr>
              <a:t>êthos</a:t>
            </a:r>
            <a:r>
              <a:rPr kumimoji="0" lang="de-DE" sz="3600" i="0" u="none" strike="noStrike" kern="0" cap="none" spc="0" normalizeH="0" baseline="0" noProof="0" dirty="0">
                <a:ln>
                  <a:noFill/>
                </a:ln>
                <a:solidFill>
                  <a:srgbClr val="000000"/>
                </a:solidFill>
                <a:effectLst/>
                <a:uLnTx/>
                <a:uFillTx/>
                <a:latin typeface="Times New Roman" pitchFamily="18" charset="0"/>
                <a:ea typeface="+mn-ea"/>
                <a:cs typeface="+mn-cs"/>
              </a:rPr>
              <a:t>“ in der griechischen Rechtslehre </a:t>
            </a:r>
          </a:p>
        </p:txBody>
      </p:sp>
      <p:sp>
        <p:nvSpPr>
          <p:cNvPr id="5" name="Inhaltsplatzhalter 4">
            <a:extLst>
              <a:ext uri="{FF2B5EF4-FFF2-40B4-BE49-F238E27FC236}">
                <a16:creationId xmlns:a16="http://schemas.microsoft.com/office/drawing/2014/main" id="{004C860C-DB83-49B7-A922-07B1CA8304C9}"/>
              </a:ext>
            </a:extLst>
          </p:cNvPr>
          <p:cNvSpPr>
            <a:spLocks noGrp="1"/>
          </p:cNvSpPr>
          <p:nvPr>
            <p:ph idx="1"/>
          </p:nvPr>
        </p:nvSpPr>
        <p:spPr>
          <a:xfrm>
            <a:off x="838200" y="2141537"/>
            <a:ext cx="10515600" cy="4351338"/>
          </a:xfrm>
        </p:spPr>
        <p:txBody>
          <a:bodyPr/>
          <a:lstStyle/>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r>
              <a:rPr kumimoji="0" lang="de-DE" b="1" i="0" u="none" strike="noStrike" kern="0" cap="none" spc="0" normalizeH="0" baseline="0" noProof="0" dirty="0">
                <a:ln>
                  <a:noFill/>
                </a:ln>
                <a:solidFill>
                  <a:srgbClr val="000000"/>
                </a:solidFill>
                <a:effectLst/>
                <a:uLnTx/>
                <a:uFillTx/>
                <a:latin typeface="Times New Roman" pitchFamily="18" charset="0"/>
                <a:ea typeface="+mn-ea"/>
                <a:cs typeface="+mn-cs"/>
              </a:rPr>
              <a:t>Drei Bedeutungen:</a:t>
            </a:r>
            <a:endParaRPr kumimoji="0" lang="de-DE" b="0" i="0"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b="0" i="1" u="none" strike="noStrike" kern="0" cap="none" spc="0" normalizeH="0" baseline="0" noProof="0" dirty="0">
              <a:ln>
                <a:noFill/>
              </a:ln>
              <a:solidFill>
                <a:srgbClr val="000000"/>
              </a:solidFill>
              <a:effectLst/>
              <a:uLnTx/>
              <a:uFillTx/>
              <a:latin typeface="Times New Roman" pitchFamily="18" charset="0"/>
              <a:ea typeface="+mn-ea"/>
              <a:cs typeface="+mn-cs"/>
            </a:endParaRPr>
          </a:p>
          <a:p>
            <a:pPr marL="625475" marR="0" lvl="0" indent="-266700" algn="l" defTabSz="914400" rtl="0" eaLnBrk="1" fontAlgn="base" latinLnBrk="0" hangingPunct="1">
              <a:lnSpc>
                <a:spcPct val="80000"/>
              </a:lnSpc>
              <a:spcBef>
                <a:spcPct val="0"/>
              </a:spcBef>
              <a:spcAft>
                <a:spcPct val="0"/>
              </a:spcAft>
              <a:buClr>
                <a:srgbClr val="165FB0"/>
              </a:buClr>
              <a:buSzTx/>
              <a:buFont typeface="Arial" pitchFamily="34" charset="0"/>
              <a:buChar char="•"/>
              <a:tabLst/>
              <a:defRPr/>
            </a:pP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der gewohnte Ort des Lebens </a:t>
            </a:r>
          </a:p>
          <a:p>
            <a:pPr marL="625475" marR="0" lvl="0" indent="-266700" algn="l" defTabSz="914400" rtl="0" eaLnBrk="1" fontAlgn="base" latinLnBrk="0" hangingPunct="1">
              <a:lnSpc>
                <a:spcPct val="80000"/>
              </a:lnSpc>
              <a:spcBef>
                <a:spcPct val="0"/>
              </a:spcBef>
              <a:spcAft>
                <a:spcPct val="0"/>
              </a:spcAft>
              <a:buClr>
                <a:srgbClr val="165FB0"/>
              </a:buClr>
              <a:buSzTx/>
              <a:buFont typeface="Arial" pitchFamily="34" charset="0"/>
              <a:buChar char="•"/>
              <a:tabLst/>
              <a:defRPr/>
            </a:pP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Gewohnheiten am gewohnten Ort des Lebens </a:t>
            </a:r>
          </a:p>
          <a:p>
            <a:pPr marL="625475" marR="0" lvl="0" indent="-266700" algn="l" defTabSz="914400" rtl="0" eaLnBrk="1" fontAlgn="base" latinLnBrk="0" hangingPunct="1">
              <a:lnSpc>
                <a:spcPct val="80000"/>
              </a:lnSpc>
              <a:spcBef>
                <a:spcPct val="0"/>
              </a:spcBef>
              <a:spcAft>
                <a:spcPct val="0"/>
              </a:spcAft>
              <a:buClr>
                <a:srgbClr val="165FB0"/>
              </a:buClr>
              <a:buSzTx/>
              <a:buFont typeface="Arial" pitchFamily="34" charset="0"/>
              <a:buChar char="•"/>
              <a:tabLst/>
              <a:defRPr/>
            </a:pPr>
            <a:r>
              <a:rPr lang="de-DE" kern="0" dirty="0">
                <a:solidFill>
                  <a:srgbClr val="000000"/>
                </a:solidFill>
                <a:highlight>
                  <a:srgbClr val="FFFF00"/>
                </a:highlight>
                <a:latin typeface="Times New Roman" pitchFamily="18" charset="0"/>
              </a:rPr>
              <a:t>d</a:t>
            </a: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en Gewohnheiten zugrundeliegende Denkweise und Sinnesart </a:t>
            </a:r>
            <a:r>
              <a:rPr kumimoji="0" lang="de-DE" b="0" i="1"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(Charakter)</a:t>
            </a:r>
            <a:endPar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None/>
              <a:tabLst>
                <a:tab pos="360363" algn="l"/>
              </a:tabLst>
              <a:defRPr/>
            </a:pPr>
            <a:endParaRPr kumimoji="0" lang="de-DE" sz="1000" b="0" i="1"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None/>
              <a:tabLst>
                <a:tab pos="360363" algn="l"/>
              </a:tabLst>
              <a:defRPr/>
            </a:pPr>
            <a:endParaRPr kumimoji="0" lang="de-DE" b="0" i="1"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r>
              <a:rPr kumimoji="0" lang="de-DE" b="1" i="0" u="none" strike="noStrike" kern="0" cap="none" spc="0" normalizeH="0" baseline="0" noProof="0" dirty="0">
                <a:ln>
                  <a:noFill/>
                </a:ln>
                <a:solidFill>
                  <a:srgbClr val="000000"/>
                </a:solidFill>
                <a:effectLst/>
                <a:uLnTx/>
                <a:uFillTx/>
                <a:latin typeface="Times New Roman" pitchFamily="18" charset="0"/>
                <a:ea typeface="+mn-ea"/>
                <a:cs typeface="+mn-cs"/>
              </a:rPr>
              <a:t>ALSO:</a:t>
            </a:r>
            <a:r>
              <a:rPr kumimoji="0" lang="de-DE" b="0" i="0" u="none" strike="noStrike" kern="0" cap="none" spc="0" normalizeH="0" baseline="0" noProof="0" dirty="0">
                <a:ln>
                  <a:noFill/>
                </a:ln>
                <a:solidFill>
                  <a:srgbClr val="000000"/>
                </a:solidFill>
                <a:effectLst/>
                <a:uLnTx/>
                <a:uFillTx/>
                <a:latin typeface="Times New Roman" pitchFamily="18" charset="0"/>
                <a:ea typeface="+mn-ea"/>
                <a:cs typeface="+mn-cs"/>
              </a:rPr>
              <a:t> </a:t>
            </a:r>
            <a:r>
              <a:rPr kumimoji="0" lang="de-DE" b="0" i="0" u="none" strike="noStrike" kern="0" cap="none" spc="0" normalizeH="0" baseline="0" noProof="0" dirty="0" err="1">
                <a:ln>
                  <a:noFill/>
                </a:ln>
                <a:solidFill>
                  <a:srgbClr val="000000"/>
                </a:solidFill>
                <a:effectLst/>
                <a:highlight>
                  <a:srgbClr val="FFFF00"/>
                </a:highlight>
                <a:uLnTx/>
                <a:uFillTx/>
                <a:latin typeface="Times New Roman" pitchFamily="18" charset="0"/>
                <a:ea typeface="+mn-ea"/>
                <a:cs typeface="+mn-cs"/>
              </a:rPr>
              <a:t>êthos</a:t>
            </a: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 als </a:t>
            </a:r>
            <a:r>
              <a:rPr kumimoji="0" lang="de-DE" b="1" i="0" u="none" strike="noStrike" kern="0" cap="none" spc="0" normalizeH="0" baseline="0" noProof="0" dirty="0">
                <a:ln>
                  <a:noFill/>
                </a:ln>
                <a:solidFill>
                  <a:srgbClr val="0070C0"/>
                </a:solidFill>
                <a:effectLst/>
                <a:highlight>
                  <a:srgbClr val="FFFF00"/>
                </a:highlight>
                <a:uLnTx/>
                <a:uFillTx/>
                <a:latin typeface="Times New Roman" pitchFamily="18" charset="0"/>
                <a:ea typeface="+mn-ea"/>
                <a:cs typeface="+mn-cs"/>
              </a:rPr>
              <a:t>Lehre</a:t>
            </a:r>
            <a:r>
              <a:rPr kumimoji="0" lang="de-DE" b="0" i="0" u="none" strike="noStrike" kern="0" cap="none" spc="0" normalizeH="0" baseline="0" noProof="0" dirty="0">
                <a:ln>
                  <a:noFill/>
                </a:ln>
                <a:solidFill>
                  <a:srgbClr val="0070C0"/>
                </a:solidFill>
                <a:effectLst/>
                <a:highlight>
                  <a:srgbClr val="FFFF00"/>
                </a:highlight>
                <a:uLnTx/>
                <a:uFillTx/>
                <a:latin typeface="Times New Roman" pitchFamily="18" charset="0"/>
                <a:ea typeface="+mn-ea"/>
                <a:cs typeface="+mn-cs"/>
              </a:rPr>
              <a:t> von Moral und Sitten</a:t>
            </a: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sz="1200" b="1" i="1"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b="1" i="1"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Char char="4"/>
              <a:tabLst>
                <a:tab pos="360363" algn="l"/>
              </a:tabLst>
              <a:defRPr/>
            </a:pPr>
            <a:r>
              <a:rPr kumimoji="0" lang="de-DE" b="0" i="0" u="none" strike="noStrike" kern="0" cap="none" spc="0" normalizeH="0" baseline="0" noProof="0" dirty="0">
                <a:ln>
                  <a:noFill/>
                </a:ln>
                <a:solidFill>
                  <a:srgbClr val="000000"/>
                </a:solidFill>
                <a:effectLst/>
                <a:uLnTx/>
                <a:uFillTx/>
                <a:latin typeface="Times New Roman" pitchFamily="18" charset="0"/>
                <a:ea typeface="+mn-ea"/>
                <a:cs typeface="+mn-cs"/>
              </a:rPr>
              <a:t>Zugleich </a:t>
            </a: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Grundlage</a:t>
            </a:r>
            <a:r>
              <a:rPr kumimoji="0" lang="de-DE" b="0" i="0" u="none" strike="noStrike" kern="0" cap="none" spc="0" normalizeH="0" baseline="0" noProof="0" dirty="0">
                <a:ln>
                  <a:noFill/>
                </a:ln>
                <a:solidFill>
                  <a:srgbClr val="000000"/>
                </a:solidFill>
                <a:effectLst/>
                <a:uLnTx/>
                <a:uFillTx/>
                <a:latin typeface="Times New Roman" pitchFamily="18" charset="0"/>
                <a:ea typeface="+mn-ea"/>
                <a:cs typeface="+mn-cs"/>
              </a:rPr>
              <a:t> für das allgemeine </a:t>
            </a:r>
            <a:r>
              <a:rPr kumimoji="0" lang="de-DE"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rPr>
              <a:t>Rechtsverständnis</a:t>
            </a:r>
            <a:endParaRPr kumimoji="0" lang="de-DE" sz="2400" b="0" i="0" u="none" strike="noStrike" kern="0" cap="none" spc="0" normalizeH="0" baseline="0" noProof="0" dirty="0">
              <a:ln>
                <a:noFill/>
              </a:ln>
              <a:solidFill>
                <a:srgbClr val="000000"/>
              </a:solidFill>
              <a:effectLst/>
              <a:highlight>
                <a:srgbClr val="FFFF00"/>
              </a:highlight>
              <a:uLnTx/>
              <a:uFillTx/>
              <a:latin typeface="Times New Roman" pitchFamily="18" charset="0"/>
              <a:ea typeface="+mn-ea"/>
              <a:cs typeface="+mn-cs"/>
            </a:endParaRPr>
          </a:p>
          <a:p>
            <a:pPr marL="0" indent="0">
              <a:buNone/>
            </a:pPr>
            <a:endParaRPr lang="de-DE" dirty="0"/>
          </a:p>
        </p:txBody>
      </p:sp>
      <p:sp>
        <p:nvSpPr>
          <p:cNvPr id="3" name="Foliennummernplatzhalter 2">
            <a:extLst>
              <a:ext uri="{FF2B5EF4-FFF2-40B4-BE49-F238E27FC236}">
                <a16:creationId xmlns:a16="http://schemas.microsoft.com/office/drawing/2014/main" id="{0100E8FD-C383-4EEB-A701-DD03103E4CB7}"/>
              </a:ext>
            </a:extLst>
          </p:cNvPr>
          <p:cNvSpPr>
            <a:spLocks noGrp="1"/>
          </p:cNvSpPr>
          <p:nvPr>
            <p:ph type="sldNum" sz="quarter" idx="12"/>
          </p:nvPr>
        </p:nvSpPr>
        <p:spPr/>
        <p:txBody>
          <a:bodyPr/>
          <a:lstStyle/>
          <a:p>
            <a:fld id="{FA85E0A2-365A-43AF-8BCA-3107E5FE6857}" type="slidenum">
              <a:rPr lang="de-DE" smtClean="0"/>
              <a:t>13</a:t>
            </a:fld>
            <a:endParaRPr lang="de-DE"/>
          </a:p>
        </p:txBody>
      </p:sp>
    </p:spTree>
    <p:extLst>
      <p:ext uri="{BB962C8B-B14F-4D97-AF65-F5344CB8AC3E}">
        <p14:creationId xmlns:p14="http://schemas.microsoft.com/office/powerpoint/2010/main" val="173219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FE3187-4CA9-4832-8E16-186EF6C95EF4}"/>
              </a:ext>
            </a:extLst>
          </p:cNvPr>
          <p:cNvSpPr>
            <a:spLocks noGrp="1"/>
          </p:cNvSpPr>
          <p:nvPr>
            <p:ph type="title"/>
          </p:nvPr>
        </p:nvSpPr>
        <p:spPr>
          <a:xfrm>
            <a:off x="838200" y="365125"/>
            <a:ext cx="10515600" cy="529397"/>
          </a:xfrm>
        </p:spPr>
        <p:txBody>
          <a:bodyPr>
            <a:normAutofit fontScale="90000"/>
          </a:bodyPr>
          <a:lstStyle/>
          <a:p>
            <a:pPr algn="ctr"/>
            <a:r>
              <a:rPr lang="de-DE" dirty="0"/>
              <a:t>Ethik (als philosophische Disziplin)</a:t>
            </a:r>
          </a:p>
        </p:txBody>
      </p:sp>
      <p:sp>
        <p:nvSpPr>
          <p:cNvPr id="3" name="Inhaltsplatzhalter 2">
            <a:extLst>
              <a:ext uri="{FF2B5EF4-FFF2-40B4-BE49-F238E27FC236}">
                <a16:creationId xmlns:a16="http://schemas.microsoft.com/office/drawing/2014/main" id="{0D4C7516-F189-4AE7-A4DD-94B73CD9F6DF}"/>
              </a:ext>
            </a:extLst>
          </p:cNvPr>
          <p:cNvSpPr>
            <a:spLocks noGrp="1"/>
          </p:cNvSpPr>
          <p:nvPr>
            <p:ph idx="1"/>
          </p:nvPr>
        </p:nvSpPr>
        <p:spPr>
          <a:xfrm>
            <a:off x="1036982" y="1471474"/>
            <a:ext cx="10515600" cy="4884876"/>
          </a:xfrm>
        </p:spPr>
        <p:txBody>
          <a:bodyPr>
            <a:normAutofit/>
          </a:bodyPr>
          <a:lstStyle/>
          <a:p>
            <a:pPr marL="0" indent="0">
              <a:buNone/>
            </a:pPr>
            <a:r>
              <a:rPr lang="de-DE" dirty="0"/>
              <a:t>Ethik steht in einem </a:t>
            </a:r>
            <a:r>
              <a:rPr lang="de-DE" b="1" u="sng" dirty="0">
                <a:solidFill>
                  <a:srgbClr val="0070C0"/>
                </a:solidFill>
                <a:highlight>
                  <a:srgbClr val="FFFF00"/>
                </a:highlight>
              </a:rPr>
              <a:t>distanziert-reflektierenden </a:t>
            </a:r>
            <a:r>
              <a:rPr lang="de-DE" u="sng" dirty="0">
                <a:solidFill>
                  <a:srgbClr val="0070C0"/>
                </a:solidFill>
                <a:highlight>
                  <a:srgbClr val="FFFF00"/>
                </a:highlight>
              </a:rPr>
              <a:t>Verhältnis</a:t>
            </a:r>
            <a:r>
              <a:rPr lang="de-DE" b="1" u="sng" dirty="0">
                <a:highlight>
                  <a:srgbClr val="FFFF00"/>
                </a:highlight>
              </a:rPr>
              <a:t> </a:t>
            </a:r>
            <a:r>
              <a:rPr lang="de-DE" dirty="0">
                <a:solidFill>
                  <a:srgbClr val="0070C0"/>
                </a:solidFill>
                <a:highlight>
                  <a:srgbClr val="FFFF00"/>
                </a:highlight>
              </a:rPr>
              <a:t>zu</a:t>
            </a:r>
            <a:r>
              <a:rPr lang="de-DE" dirty="0">
                <a:highlight>
                  <a:srgbClr val="FFFF00"/>
                </a:highlight>
              </a:rPr>
              <a:t> </a:t>
            </a:r>
            <a:r>
              <a:rPr lang="de-DE" dirty="0"/>
              <a:t>den unterschiedlichen </a:t>
            </a:r>
            <a:r>
              <a:rPr lang="de-DE" b="1" dirty="0">
                <a:solidFill>
                  <a:srgbClr val="0070C0"/>
                </a:solidFill>
                <a:highlight>
                  <a:srgbClr val="FFFF00"/>
                </a:highlight>
              </a:rPr>
              <a:t>Moralvorstellungen</a:t>
            </a:r>
          </a:p>
          <a:p>
            <a:pPr marL="893763" indent="0">
              <a:buNone/>
            </a:pPr>
            <a:r>
              <a:rPr lang="de-DE" dirty="0"/>
              <a:t>• von den </a:t>
            </a:r>
            <a:r>
              <a:rPr lang="de-DE" dirty="0">
                <a:solidFill>
                  <a:srgbClr val="0070C0"/>
                </a:solidFill>
                <a:highlight>
                  <a:srgbClr val="FFFF00"/>
                </a:highlight>
              </a:rPr>
              <a:t>gesellschaftlich akzeptierten </a:t>
            </a:r>
            <a:r>
              <a:rPr lang="de-DE" dirty="0">
                <a:highlight>
                  <a:srgbClr val="FFFF00"/>
                </a:highlight>
              </a:rPr>
              <a:t>Selbstverständlichkeiten</a:t>
            </a:r>
          </a:p>
          <a:p>
            <a:pPr marL="893763" indent="0">
              <a:buNone/>
            </a:pPr>
            <a:r>
              <a:rPr lang="de-DE" dirty="0"/>
              <a:t>• bis zu </a:t>
            </a:r>
            <a:r>
              <a:rPr lang="de-DE" dirty="0">
                <a:solidFill>
                  <a:srgbClr val="0070C0"/>
                </a:solidFill>
                <a:highlight>
                  <a:srgbClr val="FFFF00"/>
                </a:highlight>
              </a:rPr>
              <a:t>individuellen</a:t>
            </a:r>
            <a:r>
              <a:rPr lang="de-DE" dirty="0">
                <a:highlight>
                  <a:srgbClr val="FFFF00"/>
                </a:highlight>
              </a:rPr>
              <a:t> Ansichten</a:t>
            </a:r>
            <a:r>
              <a:rPr lang="de-DE" dirty="0"/>
              <a:t>.</a:t>
            </a:r>
          </a:p>
          <a:p>
            <a:pPr marL="893763" indent="0">
              <a:buNone/>
            </a:pPr>
            <a:endParaRPr lang="de-DE" sz="800" dirty="0"/>
          </a:p>
          <a:p>
            <a:pPr marL="0" indent="0">
              <a:buNone/>
            </a:pPr>
            <a:r>
              <a:rPr lang="de-DE" dirty="0"/>
              <a:t>Sie ist in hohem Maß an </a:t>
            </a:r>
            <a:r>
              <a:rPr lang="de-DE" b="1" dirty="0">
                <a:solidFill>
                  <a:srgbClr val="0070C0"/>
                </a:solidFill>
                <a:highlight>
                  <a:srgbClr val="FFFF00"/>
                </a:highlight>
              </a:rPr>
              <a:t>methodischen</a:t>
            </a:r>
            <a:r>
              <a:rPr lang="de-DE" dirty="0">
                <a:solidFill>
                  <a:srgbClr val="0070C0"/>
                </a:solidFill>
                <a:highlight>
                  <a:srgbClr val="FFFF00"/>
                </a:highlight>
              </a:rPr>
              <a:t> Idealen </a:t>
            </a:r>
            <a:r>
              <a:rPr lang="de-DE" dirty="0"/>
              <a:t>orientiert</a:t>
            </a:r>
            <a:r>
              <a:rPr lang="de-DE" dirty="0">
                <a:solidFill>
                  <a:srgbClr val="0070C0"/>
                </a:solidFill>
              </a:rPr>
              <a:t> </a:t>
            </a:r>
            <a:r>
              <a:rPr lang="de-DE" dirty="0"/>
              <a:t>wie</a:t>
            </a:r>
          </a:p>
          <a:p>
            <a:pPr marL="893763" indent="0">
              <a:buNone/>
            </a:pPr>
            <a:r>
              <a:rPr lang="de-DE" dirty="0"/>
              <a:t>• </a:t>
            </a:r>
            <a:r>
              <a:rPr lang="de-DE" dirty="0">
                <a:solidFill>
                  <a:srgbClr val="0070C0"/>
                </a:solidFill>
                <a:highlight>
                  <a:srgbClr val="FFFF00"/>
                </a:highlight>
              </a:rPr>
              <a:t>Rationalität</a:t>
            </a:r>
            <a:r>
              <a:rPr lang="de-DE" dirty="0">
                <a:highlight>
                  <a:srgbClr val="FFFF00"/>
                </a:highlight>
              </a:rPr>
              <a:t> (</a:t>
            </a:r>
            <a:r>
              <a:rPr lang="de-DE" dirty="0" err="1">
                <a:highlight>
                  <a:srgbClr val="FFFF00"/>
                </a:highlight>
              </a:rPr>
              <a:t>ratio</a:t>
            </a:r>
            <a:r>
              <a:rPr lang="de-DE" dirty="0">
                <a:highlight>
                  <a:srgbClr val="FFFF00"/>
                </a:highlight>
              </a:rPr>
              <a:t> = Vernunft)</a:t>
            </a:r>
          </a:p>
          <a:p>
            <a:pPr marL="893763" indent="0">
              <a:buNone/>
            </a:pPr>
            <a:r>
              <a:rPr lang="de-DE" dirty="0"/>
              <a:t>• </a:t>
            </a:r>
            <a:r>
              <a:rPr lang="de-DE" dirty="0">
                <a:solidFill>
                  <a:srgbClr val="0070C0"/>
                </a:solidFill>
                <a:highlight>
                  <a:srgbClr val="FFFF00"/>
                </a:highlight>
              </a:rPr>
              <a:t>Kohärenz</a:t>
            </a:r>
            <a:r>
              <a:rPr lang="de-DE" dirty="0">
                <a:highlight>
                  <a:srgbClr val="FFFF00"/>
                </a:highlight>
              </a:rPr>
              <a:t> (Widerspruchsfreiheit)</a:t>
            </a:r>
          </a:p>
          <a:p>
            <a:pPr marL="893763" indent="0">
              <a:buNone/>
            </a:pPr>
            <a:r>
              <a:rPr lang="de-DE" dirty="0"/>
              <a:t>• </a:t>
            </a:r>
            <a:r>
              <a:rPr lang="de-DE" dirty="0" err="1">
                <a:solidFill>
                  <a:srgbClr val="0070C0"/>
                </a:solidFill>
                <a:highlight>
                  <a:srgbClr val="FFFF00"/>
                </a:highlight>
              </a:rPr>
              <a:t>Systematizität</a:t>
            </a:r>
            <a:r>
              <a:rPr lang="de-DE" dirty="0">
                <a:highlight>
                  <a:srgbClr val="FFFF00"/>
                </a:highlight>
              </a:rPr>
              <a:t> (Struktur geht dem Einzelnen voraus)</a:t>
            </a:r>
          </a:p>
          <a:p>
            <a:pPr marL="0" indent="0">
              <a:buNone/>
            </a:pPr>
            <a:r>
              <a:rPr lang="de-DE" dirty="0"/>
              <a:t>.</a:t>
            </a:r>
          </a:p>
        </p:txBody>
      </p:sp>
      <p:sp>
        <p:nvSpPr>
          <p:cNvPr id="5" name="Foliennummernplatzhalter 4">
            <a:extLst>
              <a:ext uri="{FF2B5EF4-FFF2-40B4-BE49-F238E27FC236}">
                <a16:creationId xmlns:a16="http://schemas.microsoft.com/office/drawing/2014/main" id="{83B6F1C8-3330-44EF-BC59-E0FE71199661}"/>
              </a:ext>
            </a:extLst>
          </p:cNvPr>
          <p:cNvSpPr>
            <a:spLocks noGrp="1"/>
          </p:cNvSpPr>
          <p:nvPr>
            <p:ph type="sldNum" sz="quarter" idx="12"/>
          </p:nvPr>
        </p:nvSpPr>
        <p:spPr/>
        <p:txBody>
          <a:bodyPr/>
          <a:lstStyle/>
          <a:p>
            <a:fld id="{FA85E0A2-365A-43AF-8BCA-3107E5FE6857}" type="slidenum">
              <a:rPr lang="de-DE" smtClean="0"/>
              <a:t>14</a:t>
            </a:fld>
            <a:endParaRPr lang="de-DE"/>
          </a:p>
        </p:txBody>
      </p:sp>
    </p:spTree>
    <p:extLst>
      <p:ext uri="{BB962C8B-B14F-4D97-AF65-F5344CB8AC3E}">
        <p14:creationId xmlns:p14="http://schemas.microsoft.com/office/powerpoint/2010/main" val="310603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ED8A5E-6373-4D4D-BEA0-2EC7BC111916}"/>
              </a:ext>
            </a:extLst>
          </p:cNvPr>
          <p:cNvSpPr>
            <a:spLocks noGrp="1"/>
          </p:cNvSpPr>
          <p:nvPr>
            <p:ph type="title"/>
          </p:nvPr>
        </p:nvSpPr>
        <p:spPr>
          <a:xfrm>
            <a:off x="838200" y="211069"/>
            <a:ext cx="10515600" cy="628788"/>
          </a:xfrm>
        </p:spPr>
        <p:txBody>
          <a:bodyPr>
            <a:normAutofit fontScale="90000"/>
          </a:bodyPr>
          <a:lstStyle/>
          <a:p>
            <a:pPr algn="ctr"/>
            <a:r>
              <a:rPr lang="de-DE" dirty="0"/>
              <a:t>Entwicklung der Ethik</a:t>
            </a:r>
          </a:p>
        </p:txBody>
      </p:sp>
      <p:sp>
        <p:nvSpPr>
          <p:cNvPr id="3" name="Inhaltsplatzhalter 2">
            <a:extLst>
              <a:ext uri="{FF2B5EF4-FFF2-40B4-BE49-F238E27FC236}">
                <a16:creationId xmlns:a16="http://schemas.microsoft.com/office/drawing/2014/main" id="{A01369E4-0365-40E2-9E5F-4EF3D0C4A480}"/>
              </a:ext>
            </a:extLst>
          </p:cNvPr>
          <p:cNvSpPr>
            <a:spLocks noGrp="1"/>
          </p:cNvSpPr>
          <p:nvPr>
            <p:ph idx="1"/>
          </p:nvPr>
        </p:nvSpPr>
        <p:spPr>
          <a:xfrm>
            <a:off x="1683025" y="1237560"/>
            <a:ext cx="9001540" cy="4721087"/>
          </a:xfrm>
        </p:spPr>
        <p:txBody>
          <a:bodyPr>
            <a:normAutofit/>
          </a:bodyPr>
          <a:lstStyle/>
          <a:p>
            <a:pPr marL="0" indent="0">
              <a:buNone/>
            </a:pPr>
            <a:r>
              <a:rPr lang="de-DE" b="1" u="sng" dirty="0">
                <a:solidFill>
                  <a:srgbClr val="002060"/>
                </a:solidFill>
              </a:rPr>
              <a:t>Antike</a:t>
            </a:r>
            <a:r>
              <a:rPr lang="de-DE" b="1" dirty="0">
                <a:solidFill>
                  <a:srgbClr val="0070C0"/>
                </a:solidFill>
              </a:rPr>
              <a:t> Auffassung:</a:t>
            </a:r>
          </a:p>
          <a:p>
            <a:pPr marL="357188" indent="0">
              <a:buNone/>
            </a:pPr>
            <a:r>
              <a:rPr lang="de-DE" u="sng" dirty="0">
                <a:solidFill>
                  <a:srgbClr val="0070C0"/>
                </a:solidFill>
              </a:rPr>
              <a:t>Individualethik</a:t>
            </a:r>
            <a:r>
              <a:rPr lang="de-DE" dirty="0"/>
              <a:t>, </a:t>
            </a:r>
          </a:p>
          <a:p>
            <a:pPr marL="357188" indent="0">
              <a:buNone/>
            </a:pPr>
            <a:r>
              <a:rPr lang="de-DE" dirty="0"/>
              <a:t>Anweisungen zum guten und richtigen Leben</a:t>
            </a:r>
          </a:p>
          <a:p>
            <a:pPr marL="357188" indent="0">
              <a:buNone/>
            </a:pPr>
            <a:r>
              <a:rPr lang="de-DE" dirty="0">
                <a:solidFill>
                  <a:srgbClr val="0070C0"/>
                </a:solidFill>
              </a:rPr>
              <a:t>Ethik als </a:t>
            </a:r>
            <a:r>
              <a:rPr lang="de-DE" u="sng" dirty="0">
                <a:solidFill>
                  <a:srgbClr val="0070C0"/>
                </a:solidFill>
              </a:rPr>
              <a:t>Beratungsinstanz</a:t>
            </a:r>
          </a:p>
          <a:p>
            <a:pPr marL="0" indent="0">
              <a:buNone/>
            </a:pPr>
            <a:endParaRPr lang="de-DE" sz="2400" dirty="0"/>
          </a:p>
          <a:p>
            <a:pPr marL="0" indent="0">
              <a:buNone/>
            </a:pPr>
            <a:r>
              <a:rPr lang="de-DE" b="1" u="sng" dirty="0">
                <a:solidFill>
                  <a:srgbClr val="002060"/>
                </a:solidFill>
              </a:rPr>
              <a:t>Heutige</a:t>
            </a:r>
            <a:r>
              <a:rPr lang="de-DE" b="1" dirty="0">
                <a:solidFill>
                  <a:srgbClr val="0070C0"/>
                </a:solidFill>
              </a:rPr>
              <a:t> Auffassung:</a:t>
            </a:r>
          </a:p>
          <a:p>
            <a:pPr marL="357188" indent="0">
              <a:buNone/>
            </a:pPr>
            <a:r>
              <a:rPr lang="de-DE" u="sng" dirty="0">
                <a:solidFill>
                  <a:srgbClr val="0070C0"/>
                </a:solidFill>
              </a:rPr>
              <a:t>Primat des Sozialen </a:t>
            </a:r>
            <a:r>
              <a:rPr lang="de-DE" dirty="0"/>
              <a:t>vor dem Individuellen,</a:t>
            </a:r>
          </a:p>
          <a:p>
            <a:pPr marL="357188" indent="0">
              <a:buNone/>
            </a:pPr>
            <a:r>
              <a:rPr lang="de-DE" dirty="0"/>
              <a:t>Bezug auf moralische Pflichten, </a:t>
            </a:r>
          </a:p>
          <a:p>
            <a:pPr marL="357188" indent="0">
              <a:buNone/>
            </a:pPr>
            <a:r>
              <a:rPr lang="de-DE" dirty="0">
                <a:solidFill>
                  <a:srgbClr val="0070C0"/>
                </a:solidFill>
                <a:highlight>
                  <a:srgbClr val="FFFF00"/>
                </a:highlight>
              </a:rPr>
              <a:t>Ethik als </a:t>
            </a:r>
            <a:r>
              <a:rPr lang="de-DE" u="sng" dirty="0">
                <a:solidFill>
                  <a:srgbClr val="0070C0"/>
                </a:solidFill>
                <a:highlight>
                  <a:srgbClr val="FFFF00"/>
                </a:highlight>
              </a:rPr>
              <a:t>Ermahnung</a:t>
            </a:r>
            <a:r>
              <a:rPr lang="de-DE" dirty="0">
                <a:solidFill>
                  <a:srgbClr val="0070C0"/>
                </a:solidFill>
                <a:highlight>
                  <a:srgbClr val="FFFF00"/>
                </a:highlight>
              </a:rPr>
              <a:t> </a:t>
            </a:r>
            <a:r>
              <a:rPr lang="de-DE" dirty="0">
                <a:highlight>
                  <a:srgbClr val="FFFF00"/>
                </a:highlight>
              </a:rPr>
              <a:t>an Gewissen und Pflichtbewusstsein</a:t>
            </a:r>
          </a:p>
        </p:txBody>
      </p:sp>
      <p:sp>
        <p:nvSpPr>
          <p:cNvPr id="5" name="Foliennummernplatzhalter 4">
            <a:extLst>
              <a:ext uri="{FF2B5EF4-FFF2-40B4-BE49-F238E27FC236}">
                <a16:creationId xmlns:a16="http://schemas.microsoft.com/office/drawing/2014/main" id="{E76119FB-836E-4E43-8417-2ABED6BCD5B6}"/>
              </a:ext>
            </a:extLst>
          </p:cNvPr>
          <p:cNvSpPr>
            <a:spLocks noGrp="1"/>
          </p:cNvSpPr>
          <p:nvPr>
            <p:ph type="sldNum" sz="quarter" idx="12"/>
          </p:nvPr>
        </p:nvSpPr>
        <p:spPr/>
        <p:txBody>
          <a:bodyPr/>
          <a:lstStyle/>
          <a:p>
            <a:fld id="{FA85E0A2-365A-43AF-8BCA-3107E5FE6857}" type="slidenum">
              <a:rPr lang="de-DE" smtClean="0"/>
              <a:t>15</a:t>
            </a:fld>
            <a:endParaRPr lang="de-DE"/>
          </a:p>
        </p:txBody>
      </p:sp>
    </p:spTree>
    <p:extLst>
      <p:ext uri="{BB962C8B-B14F-4D97-AF65-F5344CB8AC3E}">
        <p14:creationId xmlns:p14="http://schemas.microsoft.com/office/powerpoint/2010/main" val="232969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B34DDD-C764-49E7-A771-C2DBAA4D3EA3}"/>
              </a:ext>
            </a:extLst>
          </p:cNvPr>
          <p:cNvSpPr>
            <a:spLocks noGrp="1"/>
          </p:cNvSpPr>
          <p:nvPr>
            <p:ph type="title"/>
          </p:nvPr>
        </p:nvSpPr>
        <p:spPr>
          <a:xfrm>
            <a:off x="838200" y="365125"/>
            <a:ext cx="10515600" cy="863671"/>
          </a:xfrm>
        </p:spPr>
        <p:txBody>
          <a:bodyPr/>
          <a:lstStyle/>
          <a:p>
            <a:pPr algn="ctr"/>
            <a:r>
              <a:rPr lang="de-DE" sz="4400" dirty="0"/>
              <a:t>Ethik – Versuche einer Begriffsbestimmung</a:t>
            </a:r>
            <a:endParaRPr lang="de-DE" dirty="0"/>
          </a:p>
        </p:txBody>
      </p:sp>
      <p:sp>
        <p:nvSpPr>
          <p:cNvPr id="3" name="Inhaltsplatzhalter 2">
            <a:extLst>
              <a:ext uri="{FF2B5EF4-FFF2-40B4-BE49-F238E27FC236}">
                <a16:creationId xmlns:a16="http://schemas.microsoft.com/office/drawing/2014/main" id="{87E79617-892F-4B6B-B1F0-6C14EB6BD5CE}"/>
              </a:ext>
            </a:extLst>
          </p:cNvPr>
          <p:cNvSpPr>
            <a:spLocks noGrp="1"/>
          </p:cNvSpPr>
          <p:nvPr>
            <p:ph idx="1"/>
          </p:nvPr>
        </p:nvSpPr>
        <p:spPr>
          <a:xfrm>
            <a:off x="1411357" y="1302025"/>
            <a:ext cx="9452113" cy="4969565"/>
          </a:xfrm>
        </p:spPr>
        <p:txBody>
          <a:bodyPr>
            <a:normAutofit fontScale="77500" lnSpcReduction="20000"/>
          </a:bodyPr>
          <a:lstStyle/>
          <a:p>
            <a:pPr marL="360363" indent="-360363" eaLnBrk="1" hangingPunct="1">
              <a:lnSpc>
                <a:spcPct val="80000"/>
              </a:lnSpc>
              <a:spcBef>
                <a:spcPct val="0"/>
              </a:spcBef>
              <a:buFont typeface="Webdings" panose="05030102010509060703" pitchFamily="18" charset="2"/>
              <a:buNone/>
              <a:tabLst>
                <a:tab pos="360363" algn="l"/>
              </a:tabLst>
              <a:defRPr/>
            </a:pPr>
            <a:endParaRPr lang="de-DE" sz="3500" b="1" dirty="0"/>
          </a:p>
          <a:p>
            <a:pPr marL="360363" indent="-360363" eaLnBrk="1" hangingPunct="1">
              <a:lnSpc>
                <a:spcPct val="120000"/>
              </a:lnSpc>
              <a:spcBef>
                <a:spcPct val="0"/>
              </a:spcBef>
              <a:tabLst>
                <a:tab pos="360363" algn="l"/>
              </a:tabLst>
              <a:defRPr/>
            </a:pPr>
            <a:r>
              <a:rPr lang="de-DE" sz="3500" dirty="0"/>
              <a:t>Ethik als </a:t>
            </a:r>
            <a:r>
              <a:rPr lang="de-DE" sz="3500" dirty="0">
                <a:solidFill>
                  <a:srgbClr val="0070C0"/>
                </a:solidFill>
              </a:rPr>
              <a:t>Grundsatz elementaren Zusammenlebens</a:t>
            </a:r>
            <a:r>
              <a:rPr lang="de-DE" sz="3500" dirty="0"/>
              <a:t>?</a:t>
            </a:r>
            <a:endParaRPr lang="de-DE" sz="3500" i="1" dirty="0"/>
          </a:p>
          <a:p>
            <a:pPr marL="0" indent="0" eaLnBrk="1" hangingPunct="1">
              <a:lnSpc>
                <a:spcPct val="120000"/>
              </a:lnSpc>
              <a:spcBef>
                <a:spcPct val="0"/>
              </a:spcBef>
              <a:buFont typeface="Webdings" panose="05030102010509060703" pitchFamily="18" charset="2"/>
              <a:buNone/>
              <a:tabLst>
                <a:tab pos="179388" algn="l"/>
                <a:tab pos="358775" algn="l"/>
                <a:tab pos="538163" algn="l"/>
              </a:tabLst>
              <a:defRPr/>
            </a:pPr>
            <a:endParaRPr lang="de-DE" sz="3500" b="1" dirty="0"/>
          </a:p>
          <a:p>
            <a:pPr marL="358775" indent="-358775" eaLnBrk="1" hangingPunct="1">
              <a:lnSpc>
                <a:spcPct val="120000"/>
              </a:lnSpc>
              <a:spcBef>
                <a:spcPct val="0"/>
              </a:spcBef>
              <a:tabLst>
                <a:tab pos="179388" algn="l"/>
                <a:tab pos="358775" algn="l"/>
                <a:tab pos="538163" algn="l"/>
              </a:tabLst>
              <a:defRPr/>
            </a:pPr>
            <a:r>
              <a:rPr lang="de-DE" sz="3500" dirty="0">
                <a:highlight>
                  <a:srgbClr val="FFFF00"/>
                </a:highlight>
              </a:rPr>
              <a:t>Ethik als </a:t>
            </a:r>
            <a:r>
              <a:rPr lang="de-DE" sz="3500" dirty="0"/>
              <a:t>Theorie vom Handeln gemäß der </a:t>
            </a:r>
            <a:r>
              <a:rPr lang="de-DE" sz="3500" dirty="0">
                <a:solidFill>
                  <a:srgbClr val="0070C0"/>
                </a:solidFill>
                <a:highlight>
                  <a:srgbClr val="FFFF00"/>
                </a:highlight>
              </a:rPr>
              <a:t>Unterscheidung von Gut und Böse (Schlecht)</a:t>
            </a:r>
            <a:r>
              <a:rPr lang="de-DE" sz="3500" dirty="0"/>
              <a:t>?</a:t>
            </a:r>
          </a:p>
          <a:p>
            <a:pPr marL="0" indent="0" eaLnBrk="1" hangingPunct="1">
              <a:lnSpc>
                <a:spcPct val="120000"/>
              </a:lnSpc>
              <a:spcBef>
                <a:spcPct val="0"/>
              </a:spcBef>
              <a:buNone/>
              <a:tabLst>
                <a:tab pos="179388" algn="l"/>
                <a:tab pos="358775" algn="l"/>
                <a:tab pos="538163" algn="l"/>
              </a:tabLst>
              <a:defRPr/>
            </a:pPr>
            <a:endParaRPr lang="de-DE" sz="3500" b="1" dirty="0"/>
          </a:p>
          <a:p>
            <a:pPr marL="358775" indent="-358775" eaLnBrk="1" hangingPunct="1">
              <a:lnSpc>
                <a:spcPct val="120000"/>
              </a:lnSpc>
              <a:spcBef>
                <a:spcPct val="0"/>
              </a:spcBef>
              <a:tabLst>
                <a:tab pos="179388" algn="l"/>
                <a:tab pos="358775" algn="l"/>
                <a:tab pos="538163" algn="l"/>
              </a:tabLst>
              <a:defRPr/>
            </a:pPr>
            <a:r>
              <a:rPr lang="de-DE" sz="3500" dirty="0">
                <a:highlight>
                  <a:srgbClr val="FFFF00"/>
                </a:highlight>
              </a:rPr>
              <a:t>Ethik als </a:t>
            </a:r>
            <a:r>
              <a:rPr lang="de-DE" sz="3500" dirty="0"/>
              <a:t>Lebensweisheiten, religiöse bzw. göttliche Gebote oder sog. </a:t>
            </a:r>
            <a:r>
              <a:rPr lang="de-DE" sz="3500" dirty="0">
                <a:solidFill>
                  <a:srgbClr val="0070C0"/>
                </a:solidFill>
                <a:highlight>
                  <a:srgbClr val="FFFF00"/>
                </a:highlight>
              </a:rPr>
              <a:t>Klugheitsregeln</a:t>
            </a:r>
            <a:r>
              <a:rPr lang="de-DE" sz="3500" dirty="0">
                <a:highlight>
                  <a:srgbClr val="FFFF00"/>
                </a:highlight>
              </a:rPr>
              <a:t> </a:t>
            </a:r>
            <a:r>
              <a:rPr lang="de-DE" sz="3500" i="1" dirty="0">
                <a:highlight>
                  <a:srgbClr val="FFFF00"/>
                </a:highlight>
              </a:rPr>
              <a:t>(10 Gebote, ägyptische Weisheitslehre)</a:t>
            </a:r>
            <a:r>
              <a:rPr lang="de-DE" sz="3500" dirty="0">
                <a:highlight>
                  <a:srgbClr val="FFFF00"/>
                </a:highlight>
              </a:rPr>
              <a:t>?</a:t>
            </a:r>
          </a:p>
          <a:p>
            <a:pPr marL="0" indent="0" eaLnBrk="1" hangingPunct="1">
              <a:lnSpc>
                <a:spcPct val="120000"/>
              </a:lnSpc>
              <a:spcBef>
                <a:spcPct val="0"/>
              </a:spcBef>
              <a:tabLst>
                <a:tab pos="179388" algn="l"/>
                <a:tab pos="358775" algn="l"/>
                <a:tab pos="538163" algn="l"/>
              </a:tabLst>
              <a:defRPr/>
            </a:pPr>
            <a:endParaRPr lang="de-DE" sz="3500" i="1" dirty="0"/>
          </a:p>
          <a:p>
            <a:pPr marL="358775" indent="-358775" eaLnBrk="1" hangingPunct="1">
              <a:lnSpc>
                <a:spcPct val="120000"/>
              </a:lnSpc>
              <a:spcBef>
                <a:spcPct val="0"/>
              </a:spcBef>
              <a:tabLst>
                <a:tab pos="179388" algn="l"/>
                <a:tab pos="358775" algn="l"/>
                <a:tab pos="538163" algn="l"/>
              </a:tabLst>
              <a:defRPr/>
            </a:pPr>
            <a:r>
              <a:rPr lang="de-DE" sz="3500" dirty="0"/>
              <a:t>Ethik als Anleitung „ein </a:t>
            </a:r>
            <a:r>
              <a:rPr lang="de-DE" sz="3500" dirty="0">
                <a:solidFill>
                  <a:srgbClr val="0070C0"/>
                </a:solidFill>
              </a:rPr>
              <a:t>Leben mit Erfolg und ohne unnötige Schwierigkeiten</a:t>
            </a:r>
            <a:r>
              <a:rPr lang="de-DE" sz="3500" dirty="0"/>
              <a:t> führen zu können“?</a:t>
            </a:r>
          </a:p>
          <a:p>
            <a:endParaRPr lang="de-DE" dirty="0"/>
          </a:p>
        </p:txBody>
      </p:sp>
      <p:sp>
        <p:nvSpPr>
          <p:cNvPr id="5" name="Foliennummernplatzhalter 4">
            <a:extLst>
              <a:ext uri="{FF2B5EF4-FFF2-40B4-BE49-F238E27FC236}">
                <a16:creationId xmlns:a16="http://schemas.microsoft.com/office/drawing/2014/main" id="{43320590-CA84-4DDB-B394-D5A55A9AF1DA}"/>
              </a:ext>
            </a:extLst>
          </p:cNvPr>
          <p:cNvSpPr>
            <a:spLocks noGrp="1"/>
          </p:cNvSpPr>
          <p:nvPr>
            <p:ph type="sldNum" sz="quarter" idx="12"/>
          </p:nvPr>
        </p:nvSpPr>
        <p:spPr/>
        <p:txBody>
          <a:bodyPr/>
          <a:lstStyle/>
          <a:p>
            <a:fld id="{FA85E0A2-365A-43AF-8BCA-3107E5FE6857}" type="slidenum">
              <a:rPr lang="de-DE" smtClean="0"/>
              <a:t>16</a:t>
            </a:fld>
            <a:endParaRPr lang="de-DE"/>
          </a:p>
        </p:txBody>
      </p:sp>
    </p:spTree>
    <p:extLst>
      <p:ext uri="{BB962C8B-B14F-4D97-AF65-F5344CB8AC3E}">
        <p14:creationId xmlns:p14="http://schemas.microsoft.com/office/powerpoint/2010/main" val="1159157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B877C-AC57-4489-9A00-C11B8E48D04C}"/>
              </a:ext>
            </a:extLst>
          </p:cNvPr>
          <p:cNvSpPr>
            <a:spLocks noGrp="1"/>
          </p:cNvSpPr>
          <p:nvPr>
            <p:ph type="title"/>
          </p:nvPr>
        </p:nvSpPr>
        <p:spPr>
          <a:xfrm>
            <a:off x="838200" y="365126"/>
            <a:ext cx="10515600" cy="608910"/>
          </a:xfrm>
        </p:spPr>
        <p:txBody>
          <a:bodyPr>
            <a:normAutofit fontScale="90000"/>
          </a:bodyPr>
          <a:lstStyle/>
          <a:p>
            <a:pPr algn="ctr"/>
            <a:r>
              <a:rPr lang="de-DE" dirty="0"/>
              <a:t>Funktion der Ethik</a:t>
            </a:r>
          </a:p>
        </p:txBody>
      </p:sp>
      <p:sp>
        <p:nvSpPr>
          <p:cNvPr id="3" name="Inhaltsplatzhalter 2">
            <a:extLst>
              <a:ext uri="{FF2B5EF4-FFF2-40B4-BE49-F238E27FC236}">
                <a16:creationId xmlns:a16="http://schemas.microsoft.com/office/drawing/2014/main" id="{C577D6A2-2993-4F53-AA92-DE3E8DA0073E}"/>
              </a:ext>
            </a:extLst>
          </p:cNvPr>
          <p:cNvSpPr>
            <a:spLocks noGrp="1"/>
          </p:cNvSpPr>
          <p:nvPr>
            <p:ph idx="1"/>
          </p:nvPr>
        </p:nvSpPr>
        <p:spPr>
          <a:xfrm>
            <a:off x="3203714" y="1679160"/>
            <a:ext cx="6814930" cy="4172365"/>
          </a:xfrm>
        </p:spPr>
        <p:txBody>
          <a:bodyPr>
            <a:normAutofit/>
          </a:bodyPr>
          <a:lstStyle/>
          <a:p>
            <a:pPr marL="0" indent="0">
              <a:buNone/>
            </a:pPr>
            <a:r>
              <a:rPr lang="de-DE" sz="3200" dirty="0"/>
              <a:t>Die </a:t>
            </a:r>
            <a:r>
              <a:rPr lang="de-DE" sz="3200" b="1" dirty="0">
                <a:solidFill>
                  <a:srgbClr val="0070C0"/>
                </a:solidFill>
                <a:highlight>
                  <a:srgbClr val="FFFF00"/>
                </a:highlight>
              </a:rPr>
              <a:t>Ethik</a:t>
            </a:r>
            <a:r>
              <a:rPr lang="de-DE" sz="3200" dirty="0"/>
              <a:t> erfüllt eine dreifache </a:t>
            </a:r>
            <a:r>
              <a:rPr lang="de-DE" sz="3200" dirty="0">
                <a:highlight>
                  <a:srgbClr val="FFFF00"/>
                </a:highlight>
              </a:rPr>
              <a:t>Funktion</a:t>
            </a:r>
            <a:r>
              <a:rPr lang="de-DE" sz="3200" dirty="0"/>
              <a:t>: </a:t>
            </a:r>
          </a:p>
          <a:p>
            <a:pPr marL="0" indent="0">
              <a:buNone/>
            </a:pPr>
            <a:endParaRPr lang="de-DE" sz="400" dirty="0"/>
          </a:p>
          <a:p>
            <a:pPr>
              <a:buFontTx/>
              <a:buChar char="-"/>
            </a:pPr>
            <a:r>
              <a:rPr lang="de-DE" sz="3200" dirty="0"/>
              <a:t>sie gibt dem moralischen Leben der </a:t>
            </a:r>
            <a:r>
              <a:rPr lang="de-DE" sz="3200" b="1" dirty="0">
                <a:highlight>
                  <a:srgbClr val="FFFF00"/>
                </a:highlight>
              </a:rPr>
              <a:t>Gesellschaft</a:t>
            </a:r>
            <a:r>
              <a:rPr lang="de-DE" sz="3200" dirty="0">
                <a:highlight>
                  <a:srgbClr val="FFFF00"/>
                </a:highlight>
              </a:rPr>
              <a:t> eine </a:t>
            </a:r>
            <a:r>
              <a:rPr lang="de-DE" sz="3200" dirty="0">
                <a:solidFill>
                  <a:srgbClr val="0070C0"/>
                </a:solidFill>
                <a:highlight>
                  <a:srgbClr val="FFFF00"/>
                </a:highlight>
              </a:rPr>
              <a:t>Orientierung</a:t>
            </a:r>
            <a:r>
              <a:rPr lang="de-DE" sz="3200" dirty="0"/>
              <a:t>, </a:t>
            </a:r>
          </a:p>
          <a:p>
            <a:pPr marL="0" indent="0">
              <a:buNone/>
            </a:pPr>
            <a:endParaRPr lang="de-DE" sz="400" dirty="0"/>
          </a:p>
          <a:p>
            <a:pPr>
              <a:buFontTx/>
              <a:buChar char="-"/>
            </a:pPr>
            <a:r>
              <a:rPr lang="de-DE" sz="3200" dirty="0"/>
              <a:t>sie </a:t>
            </a:r>
            <a:r>
              <a:rPr lang="de-DE" sz="3200" dirty="0">
                <a:solidFill>
                  <a:srgbClr val="0070C0"/>
                </a:solidFill>
                <a:highlight>
                  <a:srgbClr val="FFFF00"/>
                </a:highlight>
              </a:rPr>
              <a:t>beurteilt</a:t>
            </a:r>
            <a:r>
              <a:rPr lang="de-DE" sz="3200" dirty="0"/>
              <a:t>, was </a:t>
            </a:r>
            <a:r>
              <a:rPr lang="de-DE" sz="3200" b="1" dirty="0">
                <a:highlight>
                  <a:srgbClr val="FFFF00"/>
                </a:highlight>
              </a:rPr>
              <a:t>gut und schlecht </a:t>
            </a:r>
            <a:r>
              <a:rPr lang="de-DE" sz="3200" dirty="0"/>
              <a:t>ist, </a:t>
            </a:r>
          </a:p>
          <a:p>
            <a:pPr marL="0" indent="0">
              <a:buNone/>
            </a:pPr>
            <a:endParaRPr lang="de-DE" sz="400" dirty="0"/>
          </a:p>
          <a:p>
            <a:pPr marL="268288" indent="-268288">
              <a:buNone/>
            </a:pPr>
            <a:r>
              <a:rPr lang="de-DE" sz="3200" dirty="0"/>
              <a:t>- sie gibt die </a:t>
            </a:r>
            <a:r>
              <a:rPr lang="de-DE" sz="3200" dirty="0">
                <a:highlight>
                  <a:srgbClr val="FFFF00"/>
                </a:highlight>
              </a:rPr>
              <a:t>Richtung</a:t>
            </a:r>
            <a:r>
              <a:rPr lang="de-DE" sz="3200" dirty="0"/>
              <a:t> möglicher </a:t>
            </a:r>
            <a:r>
              <a:rPr lang="de-DE" sz="3200" dirty="0">
                <a:solidFill>
                  <a:srgbClr val="0070C0"/>
                </a:solidFill>
                <a:highlight>
                  <a:srgbClr val="FFFF00"/>
                </a:highlight>
              </a:rPr>
              <a:t>Veränderungen </a:t>
            </a:r>
            <a:r>
              <a:rPr lang="de-DE" sz="3200" dirty="0">
                <a:highlight>
                  <a:srgbClr val="FFFF00"/>
                </a:highlight>
              </a:rPr>
              <a:t>vor.</a:t>
            </a:r>
          </a:p>
          <a:p>
            <a:pPr marL="0" indent="0">
              <a:buNone/>
            </a:pPr>
            <a:endParaRPr lang="de-DE" dirty="0"/>
          </a:p>
        </p:txBody>
      </p:sp>
      <p:sp>
        <p:nvSpPr>
          <p:cNvPr id="5" name="Foliennummernplatzhalter 4">
            <a:extLst>
              <a:ext uri="{FF2B5EF4-FFF2-40B4-BE49-F238E27FC236}">
                <a16:creationId xmlns:a16="http://schemas.microsoft.com/office/drawing/2014/main" id="{64AF0512-38E9-4FE2-A06E-EEC443CF29F1}"/>
              </a:ext>
            </a:extLst>
          </p:cNvPr>
          <p:cNvSpPr>
            <a:spLocks noGrp="1"/>
          </p:cNvSpPr>
          <p:nvPr>
            <p:ph type="sldNum" sz="quarter" idx="12"/>
          </p:nvPr>
        </p:nvSpPr>
        <p:spPr/>
        <p:txBody>
          <a:bodyPr/>
          <a:lstStyle/>
          <a:p>
            <a:fld id="{FA85E0A2-365A-43AF-8BCA-3107E5FE6857}" type="slidenum">
              <a:rPr lang="de-DE" smtClean="0"/>
              <a:t>17</a:t>
            </a:fld>
            <a:endParaRPr lang="de-DE"/>
          </a:p>
        </p:txBody>
      </p:sp>
    </p:spTree>
    <p:extLst>
      <p:ext uri="{BB962C8B-B14F-4D97-AF65-F5344CB8AC3E}">
        <p14:creationId xmlns:p14="http://schemas.microsoft.com/office/powerpoint/2010/main" val="1582393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BAB5B5-F3EE-4375-BE0C-E6B869EB0239}"/>
              </a:ext>
            </a:extLst>
          </p:cNvPr>
          <p:cNvSpPr>
            <a:spLocks noGrp="1"/>
          </p:cNvSpPr>
          <p:nvPr>
            <p:ph type="title"/>
          </p:nvPr>
        </p:nvSpPr>
        <p:spPr>
          <a:xfrm>
            <a:off x="838200" y="365125"/>
            <a:ext cx="10515600" cy="479701"/>
          </a:xfrm>
        </p:spPr>
        <p:txBody>
          <a:bodyPr>
            <a:normAutofit fontScale="90000"/>
          </a:bodyPr>
          <a:lstStyle/>
          <a:p>
            <a:pPr algn="ctr"/>
            <a:r>
              <a:rPr lang="de-DE" dirty="0"/>
              <a:t>Ethik und Recht</a:t>
            </a:r>
          </a:p>
        </p:txBody>
      </p:sp>
      <p:sp>
        <p:nvSpPr>
          <p:cNvPr id="3" name="Inhaltsplatzhalter 2">
            <a:extLst>
              <a:ext uri="{FF2B5EF4-FFF2-40B4-BE49-F238E27FC236}">
                <a16:creationId xmlns:a16="http://schemas.microsoft.com/office/drawing/2014/main" id="{73146275-F054-4BC9-84A8-26FF04EE6AB2}"/>
              </a:ext>
            </a:extLst>
          </p:cNvPr>
          <p:cNvSpPr>
            <a:spLocks noGrp="1"/>
          </p:cNvSpPr>
          <p:nvPr>
            <p:ph idx="1"/>
          </p:nvPr>
        </p:nvSpPr>
        <p:spPr>
          <a:xfrm>
            <a:off x="437322" y="1192696"/>
            <a:ext cx="11131826" cy="5300179"/>
          </a:xfrm>
        </p:spPr>
        <p:txBody>
          <a:bodyPr>
            <a:normAutofit/>
          </a:bodyPr>
          <a:lstStyle/>
          <a:p>
            <a:pPr marL="0" indent="0">
              <a:buNone/>
            </a:pPr>
            <a:r>
              <a:rPr lang="de-DE" sz="3200" dirty="0"/>
              <a:t>Diese Funktion erfüllt die Ethik auch gegenüber dem Recht:  	              </a:t>
            </a:r>
            <a:endParaRPr lang="de-DE" sz="900" dirty="0"/>
          </a:p>
          <a:p>
            <a:pPr marL="0" indent="0">
              <a:buNone/>
            </a:pPr>
            <a:r>
              <a:rPr lang="de-DE" sz="3200" dirty="0"/>
              <a:t>Sie gibt die </a:t>
            </a:r>
            <a:r>
              <a:rPr lang="de-DE" sz="3200" dirty="0">
                <a:latin typeface="Calibri (textkörper)"/>
                <a:cs typeface="Poppins" panose="00000500000000000000" pitchFamily="2" charset="0"/>
              </a:rPr>
              <a:t>Richtung</a:t>
            </a:r>
            <a:r>
              <a:rPr lang="de-DE" sz="3200" dirty="0"/>
              <a:t> vor und beurteilt, ob ein </a:t>
            </a:r>
            <a:r>
              <a:rPr lang="de-DE" sz="3200" dirty="0">
                <a:solidFill>
                  <a:srgbClr val="0070C0"/>
                </a:solidFill>
              </a:rPr>
              <a:t>Gesetz</a:t>
            </a:r>
            <a:r>
              <a:rPr lang="de-DE" sz="3200" dirty="0"/>
              <a:t> sich im</a:t>
            </a:r>
            <a:r>
              <a:rPr lang="de-DE" sz="3200" dirty="0">
                <a:solidFill>
                  <a:srgbClr val="0070C0"/>
                </a:solidFill>
              </a:rPr>
              <a:t> Einklang mit den universalen Grundwerten </a:t>
            </a:r>
            <a:r>
              <a:rPr lang="de-DE" sz="3200" dirty="0"/>
              <a:t>befindet.</a:t>
            </a:r>
          </a:p>
          <a:p>
            <a:pPr marL="0" indent="0">
              <a:buNone/>
            </a:pPr>
            <a:endParaRPr lang="de-DE" sz="1800" dirty="0"/>
          </a:p>
          <a:p>
            <a:pPr marL="0" indent="0">
              <a:buNone/>
            </a:pPr>
            <a:r>
              <a:rPr lang="de-DE" sz="3200" dirty="0"/>
              <a:t>Die </a:t>
            </a:r>
            <a:r>
              <a:rPr lang="de-DE" sz="3200" b="1" dirty="0">
                <a:solidFill>
                  <a:srgbClr val="0070C0"/>
                </a:solidFill>
              </a:rPr>
              <a:t>Eintrittsstellen</a:t>
            </a:r>
            <a:r>
              <a:rPr lang="de-DE" sz="3200" dirty="0">
                <a:solidFill>
                  <a:srgbClr val="0070C0"/>
                </a:solidFill>
              </a:rPr>
              <a:t> der Ethik in das Recht</a:t>
            </a:r>
            <a:r>
              <a:rPr lang="de-DE" sz="3200" dirty="0"/>
              <a:t> sind:</a:t>
            </a:r>
          </a:p>
          <a:p>
            <a:r>
              <a:rPr lang="de-DE" dirty="0"/>
              <a:t>Die Interpretation der </a:t>
            </a:r>
            <a:r>
              <a:rPr lang="de-DE" dirty="0">
                <a:solidFill>
                  <a:srgbClr val="0070C0"/>
                </a:solidFill>
              </a:rPr>
              <a:t>Grundrechte</a:t>
            </a:r>
            <a:r>
              <a:rPr lang="de-DE" dirty="0"/>
              <a:t> (durch das  Bundesverfassungsgericht) welche die ethischen Vorgaben des Grundgesetzes konkretisiert und in materielles Recht transponiert und Gerichte und Gesetzgeber bindet</a:t>
            </a:r>
          </a:p>
          <a:p>
            <a:r>
              <a:rPr lang="de-DE" dirty="0"/>
              <a:t>Die richterliche Auslegung von gesetzlichen </a:t>
            </a:r>
            <a:r>
              <a:rPr lang="de-DE" dirty="0">
                <a:solidFill>
                  <a:srgbClr val="0070C0"/>
                </a:solidFill>
              </a:rPr>
              <a:t>Generalklauseln</a:t>
            </a:r>
            <a:r>
              <a:rPr lang="de-DE" dirty="0"/>
              <a:t>                      (z.B. „</a:t>
            </a:r>
            <a:r>
              <a:rPr lang="de-DE" i="1" dirty="0"/>
              <a:t>Treu und Glauben</a:t>
            </a:r>
            <a:r>
              <a:rPr lang="de-DE" dirty="0"/>
              <a:t>“ oder „</a:t>
            </a:r>
            <a:r>
              <a:rPr lang="de-DE" i="1" dirty="0"/>
              <a:t>Sittenwidrigkeit</a:t>
            </a:r>
            <a:r>
              <a:rPr lang="de-DE" dirty="0"/>
              <a:t>“) </a:t>
            </a:r>
          </a:p>
        </p:txBody>
      </p:sp>
      <p:sp>
        <p:nvSpPr>
          <p:cNvPr id="5" name="Foliennummernplatzhalter 4">
            <a:extLst>
              <a:ext uri="{FF2B5EF4-FFF2-40B4-BE49-F238E27FC236}">
                <a16:creationId xmlns:a16="http://schemas.microsoft.com/office/drawing/2014/main" id="{6B697051-A0DB-4189-B385-D805BC257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09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39250-94F0-4E35-B264-5F6E8BE6D1DE}"/>
              </a:ext>
            </a:extLst>
          </p:cNvPr>
          <p:cNvSpPr>
            <a:spLocks noGrp="1"/>
          </p:cNvSpPr>
          <p:nvPr>
            <p:ph type="title"/>
          </p:nvPr>
        </p:nvSpPr>
        <p:spPr/>
        <p:txBody>
          <a:bodyPr/>
          <a:lstStyle/>
          <a:p>
            <a:pPr algn="ctr"/>
            <a:r>
              <a:rPr lang="de-DE" dirty="0"/>
              <a:t>Moral</a:t>
            </a:r>
          </a:p>
        </p:txBody>
      </p:sp>
      <p:sp>
        <p:nvSpPr>
          <p:cNvPr id="3" name="Inhaltsplatzhalter 2">
            <a:extLst>
              <a:ext uri="{FF2B5EF4-FFF2-40B4-BE49-F238E27FC236}">
                <a16:creationId xmlns:a16="http://schemas.microsoft.com/office/drawing/2014/main" id="{AB564226-8292-40A2-B403-8F6208AA386A}"/>
              </a:ext>
            </a:extLst>
          </p:cNvPr>
          <p:cNvSpPr>
            <a:spLocks noGrp="1"/>
          </p:cNvSpPr>
          <p:nvPr>
            <p:ph idx="1"/>
          </p:nvPr>
        </p:nvSpPr>
        <p:spPr/>
        <p:txBody>
          <a:bodyPr/>
          <a:lstStyle/>
          <a:p>
            <a:pPr marL="0" indent="0">
              <a:buNone/>
            </a:pPr>
            <a:r>
              <a:rPr lang="de-DE" sz="3200" dirty="0"/>
              <a:t>Die </a:t>
            </a:r>
            <a:r>
              <a:rPr lang="de-DE" sz="3200" b="1" dirty="0">
                <a:solidFill>
                  <a:srgbClr val="0070C0"/>
                </a:solidFill>
              </a:rPr>
              <a:t>Moral </a:t>
            </a:r>
            <a:r>
              <a:rPr lang="de-DE" sz="3200" dirty="0"/>
              <a:t>beeinflusst als konkret gelebtes Wertesystem das Recht und die Ethik und bindet beide an das konkrete Leben. </a:t>
            </a:r>
          </a:p>
          <a:p>
            <a:pPr marL="0" indent="0">
              <a:buNone/>
            </a:pPr>
            <a:endParaRPr lang="de-DE" dirty="0"/>
          </a:p>
          <a:p>
            <a:r>
              <a:rPr lang="de-DE" dirty="0"/>
              <a:t>Eine </a:t>
            </a:r>
            <a:r>
              <a:rPr lang="de-DE" b="1" dirty="0"/>
              <a:t>Ethik</a:t>
            </a:r>
            <a:r>
              <a:rPr lang="de-DE" dirty="0"/>
              <a:t>, die nicht an die Moral angebunden ist, wird zu einer „luftleeren“ akademischen Diskussion („</a:t>
            </a:r>
            <a:r>
              <a:rPr lang="de-DE" i="1" dirty="0" err="1"/>
              <a:t>l‘art</a:t>
            </a:r>
            <a:r>
              <a:rPr lang="de-DE" i="1" dirty="0"/>
              <a:t> </a:t>
            </a:r>
            <a:r>
              <a:rPr lang="de-DE" i="1" dirty="0" err="1"/>
              <a:t>pour</a:t>
            </a:r>
            <a:r>
              <a:rPr lang="de-DE" i="1" dirty="0"/>
              <a:t> </a:t>
            </a:r>
            <a:r>
              <a:rPr lang="de-DE" i="1" dirty="0" err="1"/>
              <a:t>l‘art</a:t>
            </a:r>
            <a:r>
              <a:rPr lang="de-DE" dirty="0"/>
              <a:t>“). </a:t>
            </a:r>
          </a:p>
          <a:p>
            <a:pPr marL="0" indent="0">
              <a:buNone/>
            </a:pPr>
            <a:endParaRPr lang="de-DE" sz="800" dirty="0"/>
          </a:p>
          <a:p>
            <a:r>
              <a:rPr lang="de-DE" dirty="0"/>
              <a:t>Ein </a:t>
            </a:r>
            <a:r>
              <a:rPr lang="de-DE" b="1" dirty="0"/>
              <a:t>Recht</a:t>
            </a:r>
            <a:r>
              <a:rPr lang="de-DE" dirty="0"/>
              <a:t>, das nichts mit dem konkreten Leben zu hat, wird nicht respektiert und damit für den Alltag irrelevant (</a:t>
            </a:r>
            <a:r>
              <a:rPr lang="de-DE" i="1" dirty="0"/>
              <a:t>z.B. rezipiertes Recht und Rechtstraditionen in Afrika - „Authentizität“</a:t>
            </a:r>
            <a:r>
              <a:rPr lang="de-DE" dirty="0"/>
              <a:t>).</a:t>
            </a:r>
          </a:p>
        </p:txBody>
      </p:sp>
      <p:sp>
        <p:nvSpPr>
          <p:cNvPr id="5" name="Foliennummernplatzhalter 4">
            <a:extLst>
              <a:ext uri="{FF2B5EF4-FFF2-40B4-BE49-F238E27FC236}">
                <a16:creationId xmlns:a16="http://schemas.microsoft.com/office/drawing/2014/main" id="{AEC9C13B-5876-4C78-9085-013A75DB5FEE}"/>
              </a:ext>
            </a:extLst>
          </p:cNvPr>
          <p:cNvSpPr>
            <a:spLocks noGrp="1"/>
          </p:cNvSpPr>
          <p:nvPr>
            <p:ph type="sldNum" sz="quarter" idx="12"/>
          </p:nvPr>
        </p:nvSpPr>
        <p:spPr/>
        <p:txBody>
          <a:bodyPr/>
          <a:lstStyle/>
          <a:p>
            <a:fld id="{FA85E0A2-365A-43AF-8BCA-3107E5FE6857}" type="slidenum">
              <a:rPr lang="de-DE" smtClean="0"/>
              <a:t>19</a:t>
            </a:fld>
            <a:endParaRPr lang="de-DE"/>
          </a:p>
        </p:txBody>
      </p:sp>
    </p:spTree>
    <p:extLst>
      <p:ext uri="{BB962C8B-B14F-4D97-AF65-F5344CB8AC3E}">
        <p14:creationId xmlns:p14="http://schemas.microsoft.com/office/powerpoint/2010/main" val="81920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FDAFCA-8B6D-482F-AAB7-B22D2E75D399}"/>
              </a:ext>
            </a:extLst>
          </p:cNvPr>
          <p:cNvSpPr>
            <a:spLocks noGrp="1"/>
          </p:cNvSpPr>
          <p:nvPr>
            <p:ph type="title"/>
          </p:nvPr>
        </p:nvSpPr>
        <p:spPr/>
        <p:txBody>
          <a:bodyPr/>
          <a:lstStyle/>
          <a:p>
            <a:r>
              <a:rPr lang="de-DE" dirty="0"/>
              <a:t>Inhalte der Vorlesung</a:t>
            </a:r>
          </a:p>
        </p:txBody>
      </p:sp>
      <p:sp>
        <p:nvSpPr>
          <p:cNvPr id="3" name="Inhaltsplatzhalter 2">
            <a:extLst>
              <a:ext uri="{FF2B5EF4-FFF2-40B4-BE49-F238E27FC236}">
                <a16:creationId xmlns:a16="http://schemas.microsoft.com/office/drawing/2014/main" id="{9221A20E-7F3B-495B-99F5-3503A51D0DCB}"/>
              </a:ext>
            </a:extLst>
          </p:cNvPr>
          <p:cNvSpPr>
            <a:spLocks noGrp="1"/>
          </p:cNvSpPr>
          <p:nvPr>
            <p:ph idx="1"/>
          </p:nvPr>
        </p:nvSpPr>
        <p:spPr/>
        <p:txBody>
          <a:bodyPr/>
          <a:lstStyle/>
          <a:p>
            <a:pPr marL="514350" indent="-514350">
              <a:buAutoNum type="arabicPeriod"/>
            </a:pPr>
            <a:r>
              <a:rPr lang="de-DE" dirty="0"/>
              <a:t>Abgrenzung zwischen Recht und Ethik</a:t>
            </a:r>
          </a:p>
          <a:p>
            <a:pPr marL="514350" indent="-514350">
              <a:buAutoNum type="arabicPeriod"/>
            </a:pPr>
            <a:endParaRPr lang="de-DE" dirty="0"/>
          </a:p>
          <a:p>
            <a:pPr marL="514350" indent="-514350">
              <a:buAutoNum type="arabicPeriod"/>
            </a:pPr>
            <a:r>
              <a:rPr lang="de-DE" dirty="0"/>
              <a:t>Die Ethische Entscheidung</a:t>
            </a:r>
          </a:p>
          <a:p>
            <a:pPr marL="514350" indent="-514350">
              <a:buAutoNum type="arabicPeriod"/>
            </a:pPr>
            <a:endParaRPr lang="de-DE" dirty="0"/>
          </a:p>
          <a:p>
            <a:pPr marL="514350" indent="-514350">
              <a:buAutoNum type="arabicPeriod"/>
            </a:pPr>
            <a:r>
              <a:rPr lang="de-DE" dirty="0"/>
              <a:t>Die rechtliche Haftung</a:t>
            </a:r>
          </a:p>
          <a:p>
            <a:pPr marL="514350" indent="-514350">
              <a:buAutoNum type="arabicPeriod"/>
            </a:pPr>
            <a:endParaRPr lang="de-DE" dirty="0"/>
          </a:p>
          <a:p>
            <a:pPr marL="514350" indent="-514350">
              <a:buAutoNum type="arabicPeriod"/>
            </a:pPr>
            <a:r>
              <a:rPr lang="de-DE" dirty="0"/>
              <a:t>Compliance – der betriebliche Selbstschutz</a:t>
            </a:r>
          </a:p>
          <a:p>
            <a:pPr marL="514350" indent="-514350">
              <a:buAutoNum type="arabicPeriod"/>
            </a:pPr>
            <a:endParaRPr lang="de-DE" dirty="0"/>
          </a:p>
          <a:p>
            <a:pPr marL="514350" indent="-514350">
              <a:buAutoNum type="arabicPeriod"/>
            </a:pPr>
            <a:endParaRPr lang="de-DE" dirty="0"/>
          </a:p>
        </p:txBody>
      </p:sp>
      <p:sp>
        <p:nvSpPr>
          <p:cNvPr id="5" name="Foliennummernplatzhalter 4">
            <a:extLst>
              <a:ext uri="{FF2B5EF4-FFF2-40B4-BE49-F238E27FC236}">
                <a16:creationId xmlns:a16="http://schemas.microsoft.com/office/drawing/2014/main" id="{4C513B12-9220-455E-B8DD-3C7B0CD22DFD}"/>
              </a:ext>
            </a:extLst>
          </p:cNvPr>
          <p:cNvSpPr>
            <a:spLocks noGrp="1"/>
          </p:cNvSpPr>
          <p:nvPr>
            <p:ph type="sldNum" sz="quarter" idx="12"/>
          </p:nvPr>
        </p:nvSpPr>
        <p:spPr/>
        <p:txBody>
          <a:bodyPr/>
          <a:lstStyle/>
          <a:p>
            <a:fld id="{FA85E0A2-365A-43AF-8BCA-3107E5FE6857}" type="slidenum">
              <a:rPr lang="de-DE" smtClean="0"/>
              <a:t>2</a:t>
            </a:fld>
            <a:endParaRPr lang="de-DE"/>
          </a:p>
        </p:txBody>
      </p:sp>
    </p:spTree>
    <p:extLst>
      <p:ext uri="{BB962C8B-B14F-4D97-AF65-F5344CB8AC3E}">
        <p14:creationId xmlns:p14="http://schemas.microsoft.com/office/powerpoint/2010/main" val="263999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9D3CC-8B1F-4F0F-9587-315C251D9EA2}"/>
              </a:ext>
            </a:extLst>
          </p:cNvPr>
          <p:cNvSpPr>
            <a:spLocks noGrp="1"/>
          </p:cNvSpPr>
          <p:nvPr>
            <p:ph type="title"/>
          </p:nvPr>
        </p:nvSpPr>
        <p:spPr/>
        <p:txBody>
          <a:bodyPr/>
          <a:lstStyle/>
          <a:p>
            <a:pPr algn="ctr"/>
            <a:r>
              <a:rPr lang="de-DE" dirty="0"/>
              <a:t>Gegenseitige Beeinflussung</a:t>
            </a:r>
          </a:p>
        </p:txBody>
      </p:sp>
      <p:pic>
        <p:nvPicPr>
          <p:cNvPr id="4" name="Inhaltsplatzhalter 3">
            <a:extLst>
              <a:ext uri="{FF2B5EF4-FFF2-40B4-BE49-F238E27FC236}">
                <a16:creationId xmlns:a16="http://schemas.microsoft.com/office/drawing/2014/main" id="{2E013A5D-A1AC-4D66-8547-AD4661E7A32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5" name="Foliennummernplatzhalter 4">
            <a:extLst>
              <a:ext uri="{FF2B5EF4-FFF2-40B4-BE49-F238E27FC236}">
                <a16:creationId xmlns:a16="http://schemas.microsoft.com/office/drawing/2014/main" id="{8AC3BEC0-48B7-4B63-B47B-1C5DD1732EE6}"/>
              </a:ext>
            </a:extLst>
          </p:cNvPr>
          <p:cNvSpPr>
            <a:spLocks noGrp="1"/>
          </p:cNvSpPr>
          <p:nvPr>
            <p:ph type="sldNum" sz="quarter" idx="12"/>
          </p:nvPr>
        </p:nvSpPr>
        <p:spPr/>
        <p:txBody>
          <a:bodyPr/>
          <a:lstStyle/>
          <a:p>
            <a:fld id="{FA85E0A2-365A-43AF-8BCA-3107E5FE6857}" type="slidenum">
              <a:rPr lang="de-DE" smtClean="0"/>
              <a:t>20</a:t>
            </a:fld>
            <a:endParaRPr lang="de-DE"/>
          </a:p>
        </p:txBody>
      </p:sp>
    </p:spTree>
    <p:extLst>
      <p:ext uri="{BB962C8B-B14F-4D97-AF65-F5344CB8AC3E}">
        <p14:creationId xmlns:p14="http://schemas.microsoft.com/office/powerpoint/2010/main" val="272073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DC2CA3-C70F-4538-B438-24BD6AFCBA4E}"/>
              </a:ext>
            </a:extLst>
          </p:cNvPr>
          <p:cNvSpPr>
            <a:spLocks noGrp="1"/>
          </p:cNvSpPr>
          <p:nvPr>
            <p:ph type="title"/>
          </p:nvPr>
        </p:nvSpPr>
        <p:spPr>
          <a:xfrm>
            <a:off x="838200" y="365125"/>
            <a:ext cx="10515600" cy="638727"/>
          </a:xfrm>
        </p:spPr>
        <p:txBody>
          <a:bodyPr>
            <a:normAutofit fontScale="90000"/>
          </a:bodyPr>
          <a:lstStyle/>
          <a:p>
            <a:pPr algn="ctr"/>
            <a:r>
              <a:rPr lang="de-DE" dirty="0"/>
              <a:t>Gegenseitige Beeinflussung im Unternehmen</a:t>
            </a:r>
          </a:p>
        </p:txBody>
      </p:sp>
      <p:sp>
        <p:nvSpPr>
          <p:cNvPr id="3" name="Inhaltsplatzhalter 2">
            <a:extLst>
              <a:ext uri="{FF2B5EF4-FFF2-40B4-BE49-F238E27FC236}">
                <a16:creationId xmlns:a16="http://schemas.microsoft.com/office/drawing/2014/main" id="{F6E485A6-4AD3-474E-AA0B-7CF9D172121E}"/>
              </a:ext>
            </a:extLst>
          </p:cNvPr>
          <p:cNvSpPr>
            <a:spLocks noGrp="1"/>
          </p:cNvSpPr>
          <p:nvPr>
            <p:ph idx="1"/>
          </p:nvPr>
        </p:nvSpPr>
        <p:spPr>
          <a:xfrm>
            <a:off x="1128091" y="1378917"/>
            <a:ext cx="9935817" cy="4760844"/>
          </a:xfrm>
        </p:spPr>
        <p:txBody>
          <a:bodyPr>
            <a:normAutofit fontScale="92500" lnSpcReduction="20000"/>
          </a:bodyPr>
          <a:lstStyle/>
          <a:p>
            <a:r>
              <a:rPr lang="de-DE" sz="3200" dirty="0"/>
              <a:t>Die </a:t>
            </a:r>
            <a:r>
              <a:rPr lang="de-DE" sz="3200" b="1" dirty="0">
                <a:solidFill>
                  <a:srgbClr val="0070C0"/>
                </a:solidFill>
                <a:highlight>
                  <a:srgbClr val="FFFF00"/>
                </a:highlight>
              </a:rPr>
              <a:t>Unternehmenskultur</a:t>
            </a:r>
            <a:r>
              <a:rPr lang="de-DE" sz="3200" dirty="0">
                <a:highlight>
                  <a:srgbClr val="FFFF00"/>
                </a:highlight>
              </a:rPr>
              <a:t> </a:t>
            </a:r>
            <a:r>
              <a:rPr lang="de-DE" sz="3200" dirty="0"/>
              <a:t>(</a:t>
            </a:r>
            <a:r>
              <a:rPr lang="de-DE" sz="3200" b="1" dirty="0"/>
              <a:t>Moral</a:t>
            </a:r>
            <a:r>
              <a:rPr lang="de-DE" sz="3200" dirty="0"/>
              <a:t>) </a:t>
            </a:r>
            <a:r>
              <a:rPr lang="de-DE" sz="3200" dirty="0">
                <a:highlight>
                  <a:srgbClr val="FFFF00"/>
                </a:highlight>
              </a:rPr>
              <a:t>muss Unternehmensethik     sowie -richtlinien beeinflussen</a:t>
            </a:r>
            <a:r>
              <a:rPr lang="de-DE" sz="3200" dirty="0"/>
              <a:t>, da diese sonst abgehoben und nicht glaubwürdig sind.</a:t>
            </a:r>
          </a:p>
          <a:p>
            <a:pPr marL="0" indent="0">
              <a:buNone/>
            </a:pPr>
            <a:endParaRPr lang="de-DE" sz="900" dirty="0"/>
          </a:p>
          <a:p>
            <a:r>
              <a:rPr lang="de-DE" sz="3200" dirty="0"/>
              <a:t>Die </a:t>
            </a:r>
            <a:r>
              <a:rPr lang="de-DE" sz="3200" b="1" dirty="0">
                <a:solidFill>
                  <a:srgbClr val="0070C0"/>
                </a:solidFill>
                <a:highlight>
                  <a:srgbClr val="FFFF00"/>
                </a:highlight>
              </a:rPr>
              <a:t>Richtlinien</a:t>
            </a:r>
            <a:r>
              <a:rPr lang="de-DE" sz="3200" dirty="0"/>
              <a:t> (</a:t>
            </a:r>
            <a:r>
              <a:rPr lang="de-DE" sz="3200" dirty="0">
                <a:highlight>
                  <a:srgbClr val="FFFF00"/>
                </a:highlight>
              </a:rPr>
              <a:t>Verstoß = </a:t>
            </a:r>
            <a:r>
              <a:rPr lang="de-DE" sz="3200" b="1" dirty="0">
                <a:highlight>
                  <a:srgbClr val="FFFF00"/>
                </a:highlight>
              </a:rPr>
              <a:t>recht</a:t>
            </a:r>
            <a:r>
              <a:rPr lang="de-DE" sz="3200" dirty="0">
                <a:highlight>
                  <a:srgbClr val="FFFF00"/>
                </a:highlight>
              </a:rPr>
              <a:t>liche Auswirkungen      [Abmahnung oder Kündigung]) </a:t>
            </a:r>
            <a:r>
              <a:rPr lang="de-DE" sz="3200" dirty="0"/>
              <a:t>müssen die </a:t>
            </a:r>
            <a:r>
              <a:rPr lang="de-DE" sz="3200" dirty="0">
                <a:highlight>
                  <a:srgbClr val="FFFF00"/>
                </a:highlight>
              </a:rPr>
              <a:t>Kultur</a:t>
            </a:r>
            <a:r>
              <a:rPr lang="de-DE" sz="3200" dirty="0"/>
              <a:t> und                 die </a:t>
            </a:r>
            <a:r>
              <a:rPr lang="de-DE" sz="3200" dirty="0">
                <a:highlight>
                  <a:srgbClr val="FFFF00"/>
                </a:highlight>
              </a:rPr>
              <a:t>Ethik im Auge </a:t>
            </a:r>
            <a:r>
              <a:rPr lang="de-DE" sz="3200" dirty="0"/>
              <a:t>haben, da sie sonst tyrannisch werden.</a:t>
            </a:r>
          </a:p>
          <a:p>
            <a:endParaRPr lang="de-DE" sz="900" dirty="0"/>
          </a:p>
          <a:p>
            <a:r>
              <a:rPr lang="de-DE" sz="3200" dirty="0"/>
              <a:t>Die </a:t>
            </a:r>
            <a:r>
              <a:rPr lang="de-DE" sz="3200" b="1" dirty="0">
                <a:solidFill>
                  <a:srgbClr val="0070C0"/>
                </a:solidFill>
                <a:highlight>
                  <a:srgbClr val="FFFF00"/>
                </a:highlight>
              </a:rPr>
              <a:t>Unternehmensethik</a:t>
            </a:r>
            <a:r>
              <a:rPr lang="de-DE" sz="3200" dirty="0">
                <a:highlight>
                  <a:srgbClr val="FFFF00"/>
                </a:highlight>
              </a:rPr>
              <a:t> muss</a:t>
            </a:r>
            <a:r>
              <a:rPr lang="de-DE" sz="3200" dirty="0"/>
              <a:t> sowohl die konkrete </a:t>
            </a:r>
            <a:r>
              <a:rPr lang="de-DE" sz="3200" dirty="0">
                <a:highlight>
                  <a:srgbClr val="FFFF00"/>
                </a:highlight>
              </a:rPr>
              <a:t>Unternehmenskultur</a:t>
            </a:r>
            <a:r>
              <a:rPr lang="de-DE" sz="3200" dirty="0"/>
              <a:t> als auch die </a:t>
            </a:r>
            <a:r>
              <a:rPr lang="de-DE" sz="3200" dirty="0">
                <a:highlight>
                  <a:srgbClr val="FFFF00"/>
                </a:highlight>
              </a:rPr>
              <a:t>rechtliche Umsetzung               im Auge haben</a:t>
            </a:r>
            <a:r>
              <a:rPr lang="de-DE" sz="3200" dirty="0"/>
              <a:t>, da sie sonst irrelevant wird.</a:t>
            </a:r>
          </a:p>
          <a:p>
            <a:pPr marL="0" indent="0">
              <a:buNone/>
            </a:pPr>
            <a:endParaRPr lang="de-DE" sz="3200" dirty="0"/>
          </a:p>
          <a:p>
            <a:r>
              <a:rPr lang="de-DE" sz="3200" b="1" dirty="0">
                <a:solidFill>
                  <a:srgbClr val="0070C0"/>
                </a:solidFill>
                <a:highlight>
                  <a:srgbClr val="FFFF00"/>
                </a:highlight>
              </a:rPr>
              <a:t>Alle Bereiche </a:t>
            </a:r>
            <a:r>
              <a:rPr lang="de-DE" sz="3200" dirty="0">
                <a:solidFill>
                  <a:srgbClr val="0070C0"/>
                </a:solidFill>
              </a:rPr>
              <a:t>sind an das </a:t>
            </a:r>
            <a:r>
              <a:rPr lang="de-DE" sz="3200" u="sng" dirty="0">
                <a:solidFill>
                  <a:srgbClr val="0070C0"/>
                </a:solidFill>
                <a:highlight>
                  <a:srgbClr val="FFFF00"/>
                </a:highlight>
              </a:rPr>
              <a:t>zwingende</a:t>
            </a:r>
            <a:r>
              <a:rPr lang="de-DE" sz="3200" dirty="0">
                <a:solidFill>
                  <a:srgbClr val="0070C0"/>
                </a:solidFill>
                <a:highlight>
                  <a:srgbClr val="FFFF00"/>
                </a:highlight>
              </a:rPr>
              <a:t> </a:t>
            </a:r>
            <a:r>
              <a:rPr lang="de-DE" sz="3200" b="1" dirty="0">
                <a:solidFill>
                  <a:srgbClr val="0070C0"/>
                </a:solidFill>
                <a:highlight>
                  <a:srgbClr val="FFFF00"/>
                </a:highlight>
              </a:rPr>
              <a:t>Recht</a:t>
            </a:r>
            <a:r>
              <a:rPr lang="de-DE" sz="3200" dirty="0">
                <a:solidFill>
                  <a:srgbClr val="0070C0"/>
                </a:solidFill>
                <a:highlight>
                  <a:srgbClr val="FFFF00"/>
                </a:highlight>
              </a:rPr>
              <a:t> gebunden</a:t>
            </a:r>
            <a:r>
              <a:rPr lang="de-DE" sz="3200" dirty="0"/>
              <a:t>.</a:t>
            </a:r>
          </a:p>
          <a:p>
            <a:pPr marL="0" indent="0">
              <a:buNone/>
            </a:pPr>
            <a:endParaRPr lang="de-DE" dirty="0"/>
          </a:p>
        </p:txBody>
      </p:sp>
      <p:sp>
        <p:nvSpPr>
          <p:cNvPr id="5" name="Foliennummernplatzhalter 4">
            <a:extLst>
              <a:ext uri="{FF2B5EF4-FFF2-40B4-BE49-F238E27FC236}">
                <a16:creationId xmlns:a16="http://schemas.microsoft.com/office/drawing/2014/main" id="{AD9D21AF-D04A-44BF-B2CC-877E8B1B949A}"/>
              </a:ext>
            </a:extLst>
          </p:cNvPr>
          <p:cNvSpPr>
            <a:spLocks noGrp="1"/>
          </p:cNvSpPr>
          <p:nvPr>
            <p:ph type="sldNum" sz="quarter" idx="12"/>
          </p:nvPr>
        </p:nvSpPr>
        <p:spPr/>
        <p:txBody>
          <a:bodyPr/>
          <a:lstStyle/>
          <a:p>
            <a:fld id="{FA85E0A2-365A-43AF-8BCA-3107E5FE6857}" type="slidenum">
              <a:rPr lang="de-DE" smtClean="0"/>
              <a:t>21</a:t>
            </a:fld>
            <a:endParaRPr lang="de-DE" dirty="0"/>
          </a:p>
        </p:txBody>
      </p:sp>
    </p:spTree>
    <p:extLst>
      <p:ext uri="{BB962C8B-B14F-4D97-AF65-F5344CB8AC3E}">
        <p14:creationId xmlns:p14="http://schemas.microsoft.com/office/powerpoint/2010/main" val="53680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0783FE5-8CBF-4FA6-AD3D-9A8BF31D79C2}"/>
              </a:ext>
            </a:extLst>
          </p:cNvPr>
          <p:cNvSpPr>
            <a:spLocks noGrp="1"/>
          </p:cNvSpPr>
          <p:nvPr>
            <p:ph type="title"/>
          </p:nvPr>
        </p:nvSpPr>
        <p:spPr>
          <a:xfrm flipV="1">
            <a:off x="12969025" y="0"/>
            <a:ext cx="1030310" cy="2295524"/>
          </a:xfrm>
        </p:spPr>
        <p:txBody>
          <a:bodyPr>
            <a:normAutofit/>
          </a:bodyPr>
          <a:lstStyle/>
          <a:p>
            <a:endParaRPr lang="de-DE" dirty="0"/>
          </a:p>
        </p:txBody>
      </p:sp>
      <p:sp>
        <p:nvSpPr>
          <p:cNvPr id="5" name="Textplatzhalter 4">
            <a:extLst>
              <a:ext uri="{FF2B5EF4-FFF2-40B4-BE49-F238E27FC236}">
                <a16:creationId xmlns:a16="http://schemas.microsoft.com/office/drawing/2014/main" id="{6930B493-D5E6-47FB-81A6-7E07FB2E89F7}"/>
              </a:ext>
            </a:extLst>
          </p:cNvPr>
          <p:cNvSpPr>
            <a:spLocks noGrp="1"/>
          </p:cNvSpPr>
          <p:nvPr>
            <p:ph type="body" idx="1"/>
          </p:nvPr>
        </p:nvSpPr>
        <p:spPr>
          <a:xfrm>
            <a:off x="838200" y="4174435"/>
            <a:ext cx="10515600" cy="1888227"/>
          </a:xfrm>
        </p:spPr>
        <p:txBody>
          <a:bodyPr>
            <a:normAutofit lnSpcReduction="10000"/>
          </a:bodyPr>
          <a:lstStyle/>
          <a:p>
            <a:pPr marR="0" lvl="0" algn="ctr" defTabSz="914400" rtl="0" eaLnBrk="1" fontAlgn="auto" latinLnBrk="0" hangingPunct="1">
              <a:lnSpc>
                <a:spcPct val="90000"/>
              </a:lnSpc>
              <a:spcBef>
                <a:spcPts val="1000"/>
              </a:spcBef>
              <a:spcAft>
                <a:spcPts val="0"/>
              </a:spcAft>
              <a:buClrTx/>
              <a:buSzTx/>
              <a:tabLst/>
              <a:defRPr/>
            </a:pPr>
            <a:r>
              <a:rPr kumimoji="0" lang="de-DE" sz="6700" b="1" i="0" u="none" strike="noStrike" kern="1200" cap="none" spc="0" normalizeH="0" baseline="0" noProof="0" dirty="0">
                <a:ln>
                  <a:noFill/>
                </a:ln>
                <a:solidFill>
                  <a:prstClr val="black"/>
                </a:solidFill>
                <a:effectLst/>
                <a:uLnTx/>
                <a:uFillTx/>
                <a:latin typeface="Calibri" panose="020F0502020204030204"/>
                <a:ea typeface="+mn-ea"/>
                <a:cs typeface="+mn-cs"/>
              </a:rPr>
              <a:t>2. Was ist Ethik? </a:t>
            </a:r>
          </a:p>
          <a:p>
            <a:pPr marR="0" lvl="0" algn="ctr" defTabSz="914400" rtl="0" eaLnBrk="1" fontAlgn="auto" latinLnBrk="0" hangingPunct="1">
              <a:lnSpc>
                <a:spcPct val="90000"/>
              </a:lnSpc>
              <a:spcBef>
                <a:spcPts val="1000"/>
              </a:spcBef>
              <a:spcAft>
                <a:spcPts val="0"/>
              </a:spcAft>
              <a:buClrTx/>
              <a:buSzTx/>
              <a:tabLst/>
              <a:defRPr/>
            </a:pPr>
            <a:r>
              <a:rPr kumimoji="0" lang="de-DE" sz="5800" b="0" i="0" u="none" strike="noStrike" kern="1200" cap="none" spc="0" normalizeH="0" baseline="0" noProof="0" dirty="0">
                <a:ln>
                  <a:noFill/>
                </a:ln>
                <a:solidFill>
                  <a:prstClr val="black"/>
                </a:solidFill>
                <a:effectLst/>
                <a:uLnTx/>
                <a:uFillTx/>
                <a:latin typeface="Calibri" panose="020F0502020204030204"/>
                <a:ea typeface="+mn-ea"/>
                <a:cs typeface="+mn-cs"/>
              </a:rPr>
              <a:t>Klassische Theorien</a:t>
            </a:r>
          </a:p>
          <a:p>
            <a:pPr marR="0" lvl="0" algn="ctr" defTabSz="914400" rtl="0" eaLnBrk="1" fontAlgn="auto" latinLnBrk="0" hangingPunct="1">
              <a:lnSpc>
                <a:spcPct val="90000"/>
              </a:lnSpc>
              <a:spcBef>
                <a:spcPts val="1000"/>
              </a:spcBef>
              <a:spcAft>
                <a:spcPts val="0"/>
              </a:spcAft>
              <a:buClrTx/>
              <a:buSzTx/>
              <a:tabLst/>
              <a:defRPr/>
            </a:pPr>
            <a:endParaRPr kumimoji="0" lang="de-DE" sz="5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de-DE" dirty="0"/>
          </a:p>
        </p:txBody>
      </p:sp>
      <p:sp>
        <p:nvSpPr>
          <p:cNvPr id="3" name="Foliennummernplatzhalter 2">
            <a:extLst>
              <a:ext uri="{FF2B5EF4-FFF2-40B4-BE49-F238E27FC236}">
                <a16:creationId xmlns:a16="http://schemas.microsoft.com/office/drawing/2014/main" id="{1D7DFC4D-82F0-4DCA-9957-152A702A8060}"/>
              </a:ext>
            </a:extLst>
          </p:cNvPr>
          <p:cNvSpPr>
            <a:spLocks noGrp="1"/>
          </p:cNvSpPr>
          <p:nvPr>
            <p:ph type="sldNum" sz="quarter" idx="12"/>
          </p:nvPr>
        </p:nvSpPr>
        <p:spPr/>
        <p:txBody>
          <a:bodyPr/>
          <a:lstStyle/>
          <a:p>
            <a:fld id="{FA85E0A2-365A-43AF-8BCA-3107E5FE6857}" type="slidenum">
              <a:rPr lang="de-DE" smtClean="0"/>
              <a:t>22</a:t>
            </a:fld>
            <a:endParaRPr lang="de-DE"/>
          </a:p>
        </p:txBody>
      </p:sp>
    </p:spTree>
    <p:extLst>
      <p:ext uri="{BB962C8B-B14F-4D97-AF65-F5344CB8AC3E}">
        <p14:creationId xmlns:p14="http://schemas.microsoft.com/office/powerpoint/2010/main" val="1614820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BF9DCF-ED02-4383-8764-0993EBBE3CED}"/>
              </a:ext>
            </a:extLst>
          </p:cNvPr>
          <p:cNvSpPr>
            <a:spLocks noGrp="1"/>
          </p:cNvSpPr>
          <p:nvPr>
            <p:ph type="title"/>
          </p:nvPr>
        </p:nvSpPr>
        <p:spPr/>
        <p:txBody>
          <a:bodyPr/>
          <a:lstStyle/>
          <a:p>
            <a:pPr algn="ctr"/>
            <a:r>
              <a:rPr lang="de-DE" dirty="0"/>
              <a:t>Die ethische Grundfrage</a:t>
            </a:r>
          </a:p>
        </p:txBody>
      </p:sp>
      <p:sp>
        <p:nvSpPr>
          <p:cNvPr id="5" name="Inhaltsplatzhalter 4">
            <a:extLst>
              <a:ext uri="{FF2B5EF4-FFF2-40B4-BE49-F238E27FC236}">
                <a16:creationId xmlns:a16="http://schemas.microsoft.com/office/drawing/2014/main" id="{201BF0F7-1FCF-438D-BB27-C79B5A491FF5}"/>
              </a:ext>
            </a:extLst>
          </p:cNvPr>
          <p:cNvSpPr>
            <a:spLocks noGrp="1"/>
          </p:cNvSpPr>
          <p:nvPr>
            <p:ph idx="1"/>
          </p:nvPr>
        </p:nvSpPr>
        <p:spPr/>
        <p:txBody>
          <a:bodyPr>
            <a:normAutofit/>
          </a:bodyPr>
          <a:lstStyle/>
          <a:p>
            <a:pPr marL="0" indent="0" algn="ctr">
              <a:buNone/>
            </a:pPr>
            <a:endParaRPr lang="de-DE" dirty="0"/>
          </a:p>
          <a:p>
            <a:pPr marL="0" indent="0" algn="ctr">
              <a:buNone/>
            </a:pPr>
            <a:endParaRPr lang="de-DE" sz="5400" dirty="0"/>
          </a:p>
          <a:p>
            <a:pPr marL="0" indent="0" algn="ctr">
              <a:buNone/>
            </a:pPr>
            <a:r>
              <a:rPr lang="de-DE" sz="5800" dirty="0">
                <a:solidFill>
                  <a:srgbClr val="0070C0"/>
                </a:solidFill>
              </a:rPr>
              <a:t>Wie handele ich richtig?</a:t>
            </a:r>
          </a:p>
        </p:txBody>
      </p:sp>
      <p:sp>
        <p:nvSpPr>
          <p:cNvPr id="3" name="Foliennummernplatzhalter 2">
            <a:extLst>
              <a:ext uri="{FF2B5EF4-FFF2-40B4-BE49-F238E27FC236}">
                <a16:creationId xmlns:a16="http://schemas.microsoft.com/office/drawing/2014/main" id="{DD04E14F-FE98-4485-91F7-782E727E8F71}"/>
              </a:ext>
            </a:extLst>
          </p:cNvPr>
          <p:cNvSpPr>
            <a:spLocks noGrp="1"/>
          </p:cNvSpPr>
          <p:nvPr>
            <p:ph type="sldNum" sz="quarter" idx="12"/>
          </p:nvPr>
        </p:nvSpPr>
        <p:spPr/>
        <p:txBody>
          <a:bodyPr/>
          <a:lstStyle/>
          <a:p>
            <a:fld id="{FA85E0A2-365A-43AF-8BCA-3107E5FE6857}" type="slidenum">
              <a:rPr lang="de-DE" smtClean="0"/>
              <a:t>23</a:t>
            </a:fld>
            <a:endParaRPr lang="de-DE"/>
          </a:p>
        </p:txBody>
      </p:sp>
    </p:spTree>
    <p:extLst>
      <p:ext uri="{BB962C8B-B14F-4D97-AF65-F5344CB8AC3E}">
        <p14:creationId xmlns:p14="http://schemas.microsoft.com/office/powerpoint/2010/main" val="414748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8DEE1-E9E3-41B3-B92E-712633E1CA27}"/>
              </a:ext>
            </a:extLst>
          </p:cNvPr>
          <p:cNvSpPr>
            <a:spLocks noGrp="1"/>
          </p:cNvSpPr>
          <p:nvPr>
            <p:ph type="title"/>
          </p:nvPr>
        </p:nvSpPr>
        <p:spPr>
          <a:xfrm>
            <a:off x="838200" y="365126"/>
            <a:ext cx="10515600" cy="584776"/>
          </a:xfrm>
        </p:spPr>
        <p:txBody>
          <a:bodyPr>
            <a:normAutofit fontScale="90000"/>
          </a:bodyPr>
          <a:lstStyle/>
          <a:p>
            <a:pPr algn="ctr"/>
            <a:r>
              <a:rPr lang="de-DE" dirty="0"/>
              <a:t>Die klassischen Ansätze</a:t>
            </a:r>
          </a:p>
        </p:txBody>
      </p:sp>
      <p:pic>
        <p:nvPicPr>
          <p:cNvPr id="4" name="Inhaltsplatzhalter 3">
            <a:extLst>
              <a:ext uri="{FF2B5EF4-FFF2-40B4-BE49-F238E27FC236}">
                <a16:creationId xmlns:a16="http://schemas.microsoft.com/office/drawing/2014/main" id="{1F718BF9-EE26-477B-9F6B-3F70675F0035}"/>
              </a:ext>
            </a:extLst>
          </p:cNvPr>
          <p:cNvPicPr>
            <a:picLocks noGrp="1" noChangeAspect="1"/>
          </p:cNvPicPr>
          <p:nvPr>
            <p:ph idx="1"/>
          </p:nvPr>
        </p:nvPicPr>
        <p:blipFill>
          <a:blip r:embed="rId2"/>
          <a:stretch>
            <a:fillRect/>
          </a:stretch>
        </p:blipFill>
        <p:spPr>
          <a:xfrm>
            <a:off x="2088184" y="1253331"/>
            <a:ext cx="7735711" cy="4351338"/>
          </a:xfrm>
          <a:prstGeom prst="rect">
            <a:avLst/>
          </a:prstGeom>
        </p:spPr>
      </p:pic>
      <p:sp>
        <p:nvSpPr>
          <p:cNvPr id="5" name="Foliennummernplatzhalter 4">
            <a:extLst>
              <a:ext uri="{FF2B5EF4-FFF2-40B4-BE49-F238E27FC236}">
                <a16:creationId xmlns:a16="http://schemas.microsoft.com/office/drawing/2014/main" id="{50FBB520-26E0-44E9-B9B4-8BD078030B8F}"/>
              </a:ext>
            </a:extLst>
          </p:cNvPr>
          <p:cNvSpPr>
            <a:spLocks noGrp="1"/>
          </p:cNvSpPr>
          <p:nvPr>
            <p:ph type="sldNum" sz="quarter" idx="12"/>
          </p:nvPr>
        </p:nvSpPr>
        <p:spPr/>
        <p:txBody>
          <a:bodyPr/>
          <a:lstStyle/>
          <a:p>
            <a:fld id="{FA85E0A2-365A-43AF-8BCA-3107E5FE6857}" type="slidenum">
              <a:rPr lang="de-DE" smtClean="0"/>
              <a:t>24</a:t>
            </a:fld>
            <a:endParaRPr lang="de-DE"/>
          </a:p>
        </p:txBody>
      </p:sp>
      <p:sp>
        <p:nvSpPr>
          <p:cNvPr id="6" name="Textfeld 5">
            <a:extLst>
              <a:ext uri="{FF2B5EF4-FFF2-40B4-BE49-F238E27FC236}">
                <a16:creationId xmlns:a16="http://schemas.microsoft.com/office/drawing/2014/main" id="{4B95A4E5-6857-86D9-213C-D4D3CA04277C}"/>
              </a:ext>
            </a:extLst>
          </p:cNvPr>
          <p:cNvSpPr txBox="1"/>
          <p:nvPr/>
        </p:nvSpPr>
        <p:spPr>
          <a:xfrm>
            <a:off x="2088184" y="5856168"/>
            <a:ext cx="7735711" cy="584775"/>
          </a:xfrm>
          <a:prstGeom prst="rect">
            <a:avLst/>
          </a:prstGeom>
          <a:noFill/>
        </p:spPr>
        <p:txBody>
          <a:bodyPr wrap="square">
            <a:spAutoFit/>
          </a:bodyPr>
          <a:lstStyle/>
          <a:p>
            <a:r>
              <a:rPr lang="de-DE" sz="3200" dirty="0"/>
              <a:t>Konsequenzen    -   Pflichten    -    Tugenden</a:t>
            </a:r>
          </a:p>
        </p:txBody>
      </p:sp>
    </p:spTree>
    <p:extLst>
      <p:ext uri="{BB962C8B-B14F-4D97-AF65-F5344CB8AC3E}">
        <p14:creationId xmlns:p14="http://schemas.microsoft.com/office/powerpoint/2010/main" val="222656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95425E5-D086-46AA-8532-CEFFEEC06897}"/>
              </a:ext>
            </a:extLst>
          </p:cNvPr>
          <p:cNvPicPr>
            <a:picLocks noChangeAspect="1"/>
          </p:cNvPicPr>
          <p:nvPr/>
        </p:nvPicPr>
        <p:blipFill>
          <a:blip r:embed="rId2"/>
          <a:stretch>
            <a:fillRect/>
          </a:stretch>
        </p:blipFill>
        <p:spPr>
          <a:xfrm>
            <a:off x="6172200" y="136525"/>
            <a:ext cx="4876800" cy="6549081"/>
          </a:xfrm>
          <a:prstGeom prst="rect">
            <a:avLst/>
          </a:prstGeom>
        </p:spPr>
      </p:pic>
      <p:sp>
        <p:nvSpPr>
          <p:cNvPr id="5" name="Inhaltsplatzhalter 4">
            <a:extLst>
              <a:ext uri="{FF2B5EF4-FFF2-40B4-BE49-F238E27FC236}">
                <a16:creationId xmlns:a16="http://schemas.microsoft.com/office/drawing/2014/main" id="{C64BE380-79DA-E654-17D5-CD17055BC312}"/>
              </a:ext>
            </a:extLst>
          </p:cNvPr>
          <p:cNvSpPr>
            <a:spLocks noGrp="1"/>
          </p:cNvSpPr>
          <p:nvPr>
            <p:ph sz="half" idx="1"/>
          </p:nvPr>
        </p:nvSpPr>
        <p:spPr>
          <a:xfrm>
            <a:off x="838200" y="1825625"/>
            <a:ext cx="4004388" cy="4351338"/>
          </a:xfrm>
        </p:spPr>
        <p:txBody>
          <a:bodyPr/>
          <a:lstStyle/>
          <a:p>
            <a:pPr marL="0" indent="0">
              <a:buNone/>
            </a:pPr>
            <a:r>
              <a:rPr lang="de-DE" dirty="0"/>
              <a:t>Diese ethischen</a:t>
            </a:r>
          </a:p>
          <a:p>
            <a:pPr marL="0" indent="0">
              <a:buNone/>
            </a:pPr>
            <a:r>
              <a:rPr lang="de-DE" dirty="0"/>
              <a:t>Hauptströmungen</a:t>
            </a:r>
          </a:p>
          <a:p>
            <a:pPr marL="0" indent="0">
              <a:buNone/>
            </a:pPr>
            <a:r>
              <a:rPr lang="de-DE" dirty="0"/>
              <a:t>haben verschiedene</a:t>
            </a:r>
          </a:p>
          <a:p>
            <a:pPr marL="0" indent="0">
              <a:buNone/>
            </a:pPr>
            <a:r>
              <a:rPr lang="de-DE" dirty="0"/>
              <a:t>Spielarten und </a:t>
            </a:r>
          </a:p>
          <a:p>
            <a:pPr marL="0" indent="0">
              <a:buNone/>
            </a:pPr>
            <a:r>
              <a:rPr lang="de-DE" dirty="0"/>
              <a:t>Kombinationen:</a:t>
            </a:r>
          </a:p>
          <a:p>
            <a:pPr marL="0" indent="0">
              <a:buNone/>
            </a:pPr>
            <a:endParaRPr lang="de-DE" dirty="0"/>
          </a:p>
        </p:txBody>
      </p:sp>
      <p:sp>
        <p:nvSpPr>
          <p:cNvPr id="4" name="Foliennummernplatzhalter 3">
            <a:extLst>
              <a:ext uri="{FF2B5EF4-FFF2-40B4-BE49-F238E27FC236}">
                <a16:creationId xmlns:a16="http://schemas.microsoft.com/office/drawing/2014/main" id="{E555D294-4D3D-4C18-943C-A31CEB4DA2DA}"/>
              </a:ext>
            </a:extLst>
          </p:cNvPr>
          <p:cNvSpPr>
            <a:spLocks noGrp="1"/>
          </p:cNvSpPr>
          <p:nvPr>
            <p:ph type="sldNum" sz="quarter" idx="12"/>
          </p:nvPr>
        </p:nvSpPr>
        <p:spPr/>
        <p:txBody>
          <a:bodyPr/>
          <a:lstStyle/>
          <a:p>
            <a:fld id="{FA85E0A2-365A-43AF-8BCA-3107E5FE6857}" type="slidenum">
              <a:rPr lang="de-DE" smtClean="0"/>
              <a:t>25</a:t>
            </a:fld>
            <a:endParaRPr lang="de-DE"/>
          </a:p>
        </p:txBody>
      </p:sp>
    </p:spTree>
    <p:extLst>
      <p:ext uri="{BB962C8B-B14F-4D97-AF65-F5344CB8AC3E}">
        <p14:creationId xmlns:p14="http://schemas.microsoft.com/office/powerpoint/2010/main" val="110910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BF9DCF-ED02-4383-8764-0993EBBE3CED}"/>
              </a:ext>
            </a:extLst>
          </p:cNvPr>
          <p:cNvSpPr>
            <a:spLocks noGrp="1"/>
          </p:cNvSpPr>
          <p:nvPr>
            <p:ph type="title"/>
          </p:nvPr>
        </p:nvSpPr>
        <p:spPr/>
        <p:txBody>
          <a:bodyPr/>
          <a:lstStyle/>
          <a:p>
            <a:pPr algn="ctr"/>
            <a:r>
              <a:rPr lang="de-DE" dirty="0"/>
              <a:t>Die ethischen Theorien</a:t>
            </a:r>
          </a:p>
        </p:txBody>
      </p:sp>
      <p:sp>
        <p:nvSpPr>
          <p:cNvPr id="5" name="Inhaltsplatzhalter 4">
            <a:extLst>
              <a:ext uri="{FF2B5EF4-FFF2-40B4-BE49-F238E27FC236}">
                <a16:creationId xmlns:a16="http://schemas.microsoft.com/office/drawing/2014/main" id="{201BF0F7-1FCF-438D-BB27-C79B5A491FF5}"/>
              </a:ext>
            </a:extLst>
          </p:cNvPr>
          <p:cNvSpPr>
            <a:spLocks noGrp="1"/>
          </p:cNvSpPr>
          <p:nvPr>
            <p:ph idx="1"/>
          </p:nvPr>
        </p:nvSpPr>
        <p:spPr/>
        <p:txBody>
          <a:bodyPr>
            <a:normAutofit/>
          </a:bodyPr>
          <a:lstStyle/>
          <a:p>
            <a:pPr marL="0" indent="0" algn="ctr">
              <a:buNone/>
            </a:pPr>
            <a:endParaRPr lang="de-DE" dirty="0"/>
          </a:p>
          <a:p>
            <a:pPr marL="0" indent="0" algn="ctr">
              <a:buNone/>
            </a:pPr>
            <a:endParaRPr lang="de-DE" sz="5400" dirty="0"/>
          </a:p>
          <a:p>
            <a:pPr marL="0" indent="0" algn="ctr">
              <a:buNone/>
            </a:pPr>
            <a:r>
              <a:rPr lang="de-DE" sz="5800" b="1" dirty="0">
                <a:solidFill>
                  <a:srgbClr val="0070C0"/>
                </a:solidFill>
              </a:rPr>
              <a:t>Deontologie</a:t>
            </a:r>
            <a:r>
              <a:rPr lang="de-DE" sz="5800" dirty="0">
                <a:solidFill>
                  <a:srgbClr val="0070C0"/>
                </a:solidFill>
              </a:rPr>
              <a:t> / Pflichtenethik</a:t>
            </a:r>
          </a:p>
        </p:txBody>
      </p:sp>
      <p:sp>
        <p:nvSpPr>
          <p:cNvPr id="3" name="Foliennummernplatzhalter 2">
            <a:extLst>
              <a:ext uri="{FF2B5EF4-FFF2-40B4-BE49-F238E27FC236}">
                <a16:creationId xmlns:a16="http://schemas.microsoft.com/office/drawing/2014/main" id="{DD04E14F-FE98-4485-91F7-782E727E8F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62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20C6B-7CE3-4AD5-892D-CE6CA3CE44A8}"/>
              </a:ext>
            </a:extLst>
          </p:cNvPr>
          <p:cNvSpPr>
            <a:spLocks noGrp="1"/>
          </p:cNvSpPr>
          <p:nvPr>
            <p:ph type="title"/>
          </p:nvPr>
        </p:nvSpPr>
        <p:spPr>
          <a:xfrm>
            <a:off x="838200" y="365126"/>
            <a:ext cx="10515600" cy="698362"/>
          </a:xfrm>
        </p:spPr>
        <p:txBody>
          <a:bodyPr>
            <a:normAutofit/>
          </a:bodyPr>
          <a:lstStyle/>
          <a:p>
            <a:pPr algn="ctr"/>
            <a:r>
              <a:rPr lang="de-DE" dirty="0"/>
              <a:t>Grundkonzept der deontologischen Ethik</a:t>
            </a:r>
          </a:p>
        </p:txBody>
      </p:sp>
      <p:sp>
        <p:nvSpPr>
          <p:cNvPr id="3" name="Inhaltsplatzhalter 2">
            <a:extLst>
              <a:ext uri="{FF2B5EF4-FFF2-40B4-BE49-F238E27FC236}">
                <a16:creationId xmlns:a16="http://schemas.microsoft.com/office/drawing/2014/main" id="{3DD5760D-591D-4D8F-8C5E-7C6085F13EC9}"/>
              </a:ext>
            </a:extLst>
          </p:cNvPr>
          <p:cNvSpPr>
            <a:spLocks noGrp="1"/>
          </p:cNvSpPr>
          <p:nvPr>
            <p:ph idx="1"/>
          </p:nvPr>
        </p:nvSpPr>
        <p:spPr>
          <a:xfrm>
            <a:off x="2617238" y="1475453"/>
            <a:ext cx="7683758" cy="4651513"/>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r>
              <a:rPr lang="de-DE" sz="3600" dirty="0"/>
              <a:t>Die</a:t>
            </a:r>
            <a:r>
              <a:rPr lang="de-DE" sz="3600" b="1" dirty="0">
                <a:solidFill>
                  <a:srgbClr val="0070C0"/>
                </a:solidFill>
              </a:rPr>
              <a:t> deontologische Ethik </a:t>
            </a:r>
            <a:r>
              <a:rPr lang="de-DE" sz="3600" dirty="0"/>
              <a:t>(von griech. </a:t>
            </a:r>
            <a:r>
              <a:rPr lang="el-GR" sz="3600" dirty="0"/>
              <a:t>δέον</a:t>
            </a:r>
            <a:r>
              <a:rPr lang="de-DE" sz="3600" dirty="0"/>
              <a:t> = </a:t>
            </a:r>
            <a:r>
              <a:rPr lang="de-DE" sz="3600" dirty="0" err="1"/>
              <a:t>deon</a:t>
            </a:r>
            <a:r>
              <a:rPr lang="de-DE" sz="3600" dirty="0"/>
              <a:t> = Pflicht) beurteilt die moralische Richtigkeit und Falschheit von Handlungen </a:t>
            </a:r>
            <a:r>
              <a:rPr lang="de-DE" sz="3600" u="sng" dirty="0"/>
              <a:t>nicht</a:t>
            </a:r>
            <a:r>
              <a:rPr lang="de-DE" sz="3600" dirty="0"/>
              <a:t> aufgrund der (abzusehenden) Handlungs</a:t>
            </a:r>
            <a:r>
              <a:rPr lang="de-DE" sz="3600" b="1" dirty="0"/>
              <a:t>folgen</a:t>
            </a:r>
            <a:r>
              <a:rPr lang="de-DE" sz="3600" dirty="0"/>
              <a:t>, sondern allein aufgrund bestimmter </a:t>
            </a:r>
            <a:r>
              <a:rPr lang="de-DE" sz="3600" dirty="0">
                <a:solidFill>
                  <a:srgbClr val="0070C0"/>
                </a:solidFill>
              </a:rPr>
              <a:t>Merkmale der </a:t>
            </a:r>
            <a:r>
              <a:rPr lang="de-DE" sz="3600" b="1" dirty="0">
                <a:solidFill>
                  <a:srgbClr val="FF0000"/>
                </a:solidFill>
              </a:rPr>
              <a:t>Handlungen</a:t>
            </a:r>
            <a:r>
              <a:rPr lang="de-DE" sz="3600" dirty="0">
                <a:solidFill>
                  <a:srgbClr val="0070C0"/>
                </a:solidFill>
              </a:rPr>
              <a:t> </a:t>
            </a:r>
            <a:r>
              <a:rPr lang="de-DE" sz="3600" dirty="0"/>
              <a:t>selbst.</a:t>
            </a:r>
          </a:p>
          <a:p>
            <a:pPr marL="0" indent="0">
              <a:buNone/>
            </a:pPr>
            <a:endParaRPr lang="de-DE" dirty="0"/>
          </a:p>
        </p:txBody>
      </p:sp>
      <p:sp>
        <p:nvSpPr>
          <p:cNvPr id="5" name="Foliennummernplatzhalter 4">
            <a:extLst>
              <a:ext uri="{FF2B5EF4-FFF2-40B4-BE49-F238E27FC236}">
                <a16:creationId xmlns:a16="http://schemas.microsoft.com/office/drawing/2014/main" id="{8A4EDEA8-1DC6-4CFF-98AE-BD2EFDF95F2C}"/>
              </a:ext>
            </a:extLst>
          </p:cNvPr>
          <p:cNvSpPr>
            <a:spLocks noGrp="1"/>
          </p:cNvSpPr>
          <p:nvPr>
            <p:ph type="sldNum" sz="quarter" idx="12"/>
          </p:nvPr>
        </p:nvSpPr>
        <p:spPr/>
        <p:txBody>
          <a:bodyPr/>
          <a:lstStyle/>
          <a:p>
            <a:fld id="{FA85E0A2-365A-43AF-8BCA-3107E5FE6857}" type="slidenum">
              <a:rPr lang="de-DE" smtClean="0"/>
              <a:t>27</a:t>
            </a:fld>
            <a:endParaRPr lang="de-DE"/>
          </a:p>
        </p:txBody>
      </p:sp>
    </p:spTree>
    <p:extLst>
      <p:ext uri="{BB962C8B-B14F-4D97-AF65-F5344CB8AC3E}">
        <p14:creationId xmlns:p14="http://schemas.microsoft.com/office/powerpoint/2010/main" val="3769175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3211E9D-95AB-45B1-AB97-3681804F6012}"/>
              </a:ext>
            </a:extLst>
          </p:cNvPr>
          <p:cNvSpPr>
            <a:spLocks noGrp="1"/>
          </p:cNvSpPr>
          <p:nvPr>
            <p:ph type="title"/>
          </p:nvPr>
        </p:nvSpPr>
        <p:spPr>
          <a:xfrm>
            <a:off x="5080733" y="682619"/>
            <a:ext cx="6519672" cy="4428877"/>
          </a:xfrm>
        </p:spPr>
        <p:txBody>
          <a:bodyPr vert="horz" lIns="91440" tIns="45720" rIns="91440" bIns="45720" rtlCol="0" anchor="b">
            <a:normAutofit/>
          </a:bodyPr>
          <a:lstStyle/>
          <a:p>
            <a:r>
              <a:rPr lang="en-US" sz="5400" dirty="0" err="1">
                <a:latin typeface="Arial" panose="020B0604020202020204" pitchFamily="34" charset="0"/>
                <a:cs typeface="Arial" panose="020B0604020202020204" pitchFamily="34" charset="0"/>
              </a:rPr>
              <a:t>Pflichtethik</a:t>
            </a:r>
            <a:r>
              <a:rPr lang="en-US" sz="5400" dirty="0">
                <a:latin typeface="Arial" panose="020B0604020202020204" pitchFamily="34" charset="0"/>
                <a:cs typeface="Arial" panose="020B0604020202020204" pitchFamily="34" charset="0"/>
              </a:rPr>
              <a:t> </a:t>
            </a:r>
            <a:br>
              <a:rPr lang="en-US" sz="5400" dirty="0">
                <a:latin typeface="Arial" panose="020B0604020202020204" pitchFamily="34" charset="0"/>
                <a:cs typeface="Arial" panose="020B0604020202020204" pitchFamily="34" charset="0"/>
              </a:rPr>
            </a:br>
            <a:br>
              <a:rPr lang="en-US" sz="5400" dirty="0">
                <a:latin typeface="Arial" panose="020B0604020202020204" pitchFamily="34" charset="0"/>
                <a:cs typeface="Arial" panose="020B0604020202020204" pitchFamily="34" charset="0"/>
              </a:rPr>
            </a:br>
            <a:r>
              <a:rPr kumimoji="0" lang="de-DE" sz="3100" b="0" i="0" u="none" strike="noStrike" kern="1200" cap="none" spc="0" normalizeH="0" baseline="0" noProof="0" dirty="0">
                <a:ln>
                  <a:noFill/>
                </a:ln>
                <a:solidFill>
                  <a:prstClr val="black"/>
                </a:solidFill>
                <a:effectLst/>
                <a:uLnTx/>
                <a:uFillTx/>
                <a:latin typeface="Calibri" panose="020F0502020204030204"/>
                <a:ea typeface="+mn-ea"/>
                <a:cs typeface="+mn-cs"/>
              </a:rPr>
              <a:t>Als bedeutendster und einflussreichster Vertreter der Deontologie gilt der deutsche Philosoph</a:t>
            </a:r>
            <a:br>
              <a:rPr lang="en-US" sz="5400" dirty="0">
                <a:latin typeface="Arial" panose="020B0604020202020204" pitchFamily="34" charset="0"/>
                <a:cs typeface="Arial" panose="020B0604020202020204" pitchFamily="34" charset="0"/>
              </a:rPr>
            </a:br>
            <a:r>
              <a:rPr lang="en-US" sz="5400" dirty="0">
                <a:latin typeface="Arial" panose="020B0604020202020204" pitchFamily="34" charset="0"/>
                <a:cs typeface="Arial" panose="020B0604020202020204" pitchFamily="34" charset="0"/>
              </a:rPr>
              <a:t>Immanuel Kant</a:t>
            </a:r>
            <a:br>
              <a:rPr lang="en-US" sz="5400" dirty="0">
                <a:latin typeface="Arial" panose="020B0604020202020204" pitchFamily="34" charset="0"/>
                <a:cs typeface="Arial" panose="020B0604020202020204" pitchFamily="34" charset="0"/>
              </a:rPr>
            </a:br>
            <a:endParaRPr lang="en-US" sz="5400" dirty="0">
              <a:latin typeface="Arial" panose="020B0604020202020204" pitchFamily="34" charset="0"/>
              <a:cs typeface="Arial" panose="020B0604020202020204" pitchFamily="34" charset="0"/>
            </a:endParaRPr>
          </a:p>
        </p:txBody>
      </p:sp>
      <p:sp>
        <p:nvSpPr>
          <p:cNvPr id="73"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a:extLst>
              <a:ext uri="{FF2B5EF4-FFF2-40B4-BE49-F238E27FC236}">
                <a16:creationId xmlns:a16="http://schemas.microsoft.com/office/drawing/2014/main" id="{2303C67B-96ED-F5C8-0C95-8E5CA892E118}"/>
              </a:ext>
            </a:extLst>
          </p:cNvPr>
          <p:cNvSpPr>
            <a:spLocks noGrp="1"/>
          </p:cNvSpPr>
          <p:nvPr>
            <p:ph type="sldNum" sz="quarter" idx="12"/>
          </p:nvPr>
        </p:nvSpPr>
        <p:spPr/>
        <p:txBody>
          <a:bodyPr/>
          <a:lstStyle/>
          <a:p>
            <a:fld id="{D3DC68EF-1409-4EB6-A044-E509C9215983}" type="slidenum">
              <a:rPr lang="de-DE" smtClean="0"/>
              <a:t>28</a:t>
            </a:fld>
            <a:endParaRPr lang="de-DE"/>
          </a:p>
        </p:txBody>
      </p:sp>
      <p:pic>
        <p:nvPicPr>
          <p:cNvPr id="4" name="Grafik 3">
            <a:extLst>
              <a:ext uri="{FF2B5EF4-FFF2-40B4-BE49-F238E27FC236}">
                <a16:creationId xmlns:a16="http://schemas.microsoft.com/office/drawing/2014/main" id="{30487413-FCCA-9F20-B680-D218F7350CC9}"/>
              </a:ext>
            </a:extLst>
          </p:cNvPr>
          <p:cNvPicPr>
            <a:picLocks noChangeAspect="1"/>
          </p:cNvPicPr>
          <p:nvPr/>
        </p:nvPicPr>
        <p:blipFill>
          <a:blip r:embed="rId2"/>
          <a:stretch>
            <a:fillRect/>
          </a:stretch>
        </p:blipFill>
        <p:spPr>
          <a:xfrm>
            <a:off x="258860" y="649864"/>
            <a:ext cx="4395436" cy="5566130"/>
          </a:xfrm>
          <a:prstGeom prst="rect">
            <a:avLst/>
          </a:prstGeom>
        </p:spPr>
      </p:pic>
    </p:spTree>
    <p:extLst>
      <p:ext uri="{BB962C8B-B14F-4D97-AF65-F5344CB8AC3E}">
        <p14:creationId xmlns:p14="http://schemas.microsoft.com/office/powerpoint/2010/main" val="375894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9E7E-B58A-4BE3-9373-3268AFA1C4E2}"/>
              </a:ext>
            </a:extLst>
          </p:cNvPr>
          <p:cNvSpPr>
            <a:spLocks noGrp="1"/>
          </p:cNvSpPr>
          <p:nvPr>
            <p:ph type="title"/>
          </p:nvPr>
        </p:nvSpPr>
        <p:spPr>
          <a:xfrm>
            <a:off x="4965430" y="629268"/>
            <a:ext cx="6586491" cy="1286160"/>
          </a:xfrm>
        </p:spPr>
        <p:txBody>
          <a:bodyPr anchor="b">
            <a:normAutofit fontScale="90000"/>
          </a:bodyPr>
          <a:lstStyle/>
          <a:p>
            <a:r>
              <a:rPr lang="de-DE" sz="4100" dirty="0">
                <a:latin typeface="Arial" panose="020B0604020202020204" pitchFamily="34" charset="0"/>
                <a:cs typeface="Arial" panose="020B0604020202020204" pitchFamily="34" charset="0"/>
              </a:rPr>
              <a:t>Pflichtethik – Immanuel Kant</a:t>
            </a:r>
            <a:br>
              <a:rPr lang="de-DE" sz="4100" dirty="0"/>
            </a:br>
            <a:endParaRPr lang="de-DE" sz="4100" dirty="0"/>
          </a:p>
        </p:txBody>
      </p:sp>
      <p:sp>
        <p:nvSpPr>
          <p:cNvPr id="2054" name="Content Placeholder 2053">
            <a:extLst>
              <a:ext uri="{FF2B5EF4-FFF2-40B4-BE49-F238E27FC236}">
                <a16:creationId xmlns:a16="http://schemas.microsoft.com/office/drawing/2014/main" id="{410ECFA1-5490-4B09-91B0-86014774314C}"/>
              </a:ext>
            </a:extLst>
          </p:cNvPr>
          <p:cNvSpPr>
            <a:spLocks noGrp="1"/>
          </p:cNvSpPr>
          <p:nvPr>
            <p:ph idx="1"/>
          </p:nvPr>
        </p:nvSpPr>
        <p:spPr>
          <a:xfrm>
            <a:off x="4965431" y="2438400"/>
            <a:ext cx="6586489" cy="3785419"/>
          </a:xfrm>
        </p:spPr>
        <p:txBody>
          <a:bodyPr>
            <a:normAutofit/>
          </a:bodyPr>
          <a:lstStyle/>
          <a:p>
            <a:pPr marL="0" indent="0">
              <a:buNone/>
            </a:pPr>
            <a:endParaRPr lang="en-US" sz="3200" dirty="0">
              <a:latin typeface="Arial" panose="020B0604020202020204" pitchFamily="34" charset="0"/>
              <a:cs typeface="Arial" panose="020B0604020202020204" pitchFamily="34" charset="0"/>
            </a:endParaRPr>
          </a:p>
          <a:p>
            <a:pPr marL="0" indent="0">
              <a:buNone/>
            </a:pPr>
            <a:endParaRPr lang="en-US" sz="3200" dirty="0">
              <a:latin typeface="Arial" panose="020B0604020202020204" pitchFamily="34" charset="0"/>
              <a:cs typeface="Arial" panose="020B0604020202020204" pitchFamily="34" charset="0"/>
            </a:endParaRPr>
          </a:p>
          <a:p>
            <a:pPr marL="0" indent="0">
              <a:buNone/>
            </a:pPr>
            <a:r>
              <a:rPr lang="en-US" sz="3200" dirty="0">
                <a:latin typeface="Arial" panose="020B0604020202020204" pitchFamily="34" charset="0"/>
                <a:cs typeface="Arial" panose="020B0604020202020204" pitchFamily="34" charset="0"/>
              </a:rPr>
              <a:t>Geb. 22.4.1724 in Königsberg</a:t>
            </a:r>
          </a:p>
          <a:p>
            <a:pPr marL="0" indent="0">
              <a:buNone/>
            </a:pPr>
            <a:r>
              <a:rPr lang="en-US" sz="3200" dirty="0">
                <a:latin typeface="Arial" panose="020B0604020202020204" pitchFamily="34" charset="0"/>
                <a:cs typeface="Arial" panose="020B0604020202020204" pitchFamily="34" charset="0"/>
              </a:rPr>
              <a:t>Gest.12.2.1804 in </a:t>
            </a:r>
            <a:r>
              <a:rPr lang="en-US" sz="3200" dirty="0" err="1">
                <a:latin typeface="Arial" panose="020B0604020202020204" pitchFamily="34" charset="0"/>
                <a:cs typeface="Arial" panose="020B0604020202020204" pitchFamily="34" charset="0"/>
              </a:rPr>
              <a:t>Königsberg</a:t>
            </a:r>
            <a:endParaRPr lang="en-US" sz="3200" dirty="0">
              <a:latin typeface="Arial" panose="020B0604020202020204" pitchFamily="34" charset="0"/>
              <a:cs typeface="Arial" panose="020B0604020202020204" pitchFamily="34" charset="0"/>
            </a:endParaRPr>
          </a:p>
        </p:txBody>
      </p:sp>
      <p:pic>
        <p:nvPicPr>
          <p:cNvPr id="2050" name="Picture 2" descr="Immanuel Kant – Wikipedia">
            <a:extLst>
              <a:ext uri="{FF2B5EF4-FFF2-40B4-BE49-F238E27FC236}">
                <a16:creationId xmlns:a16="http://schemas.microsoft.com/office/drawing/2014/main" id="{50E84F1F-6E2E-49DB-86EF-5C51BA6C37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65" b="-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AC775"/>
            </a:solidFill>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BFDB9359-CB4A-9FF4-C37F-0EF49057E9EE}"/>
              </a:ext>
            </a:extLst>
          </p:cNvPr>
          <p:cNvSpPr>
            <a:spLocks noGrp="1"/>
          </p:cNvSpPr>
          <p:nvPr>
            <p:ph type="sldNum" sz="quarter" idx="12"/>
          </p:nvPr>
        </p:nvSpPr>
        <p:spPr/>
        <p:txBody>
          <a:bodyPr/>
          <a:lstStyle/>
          <a:p>
            <a:fld id="{D3DC68EF-1409-4EB6-A044-E509C9215983}" type="slidenum">
              <a:rPr lang="de-DE" smtClean="0"/>
              <a:t>29</a:t>
            </a:fld>
            <a:endParaRPr lang="de-DE"/>
          </a:p>
        </p:txBody>
      </p:sp>
    </p:spTree>
    <p:extLst>
      <p:ext uri="{BB962C8B-B14F-4D97-AF65-F5344CB8AC3E}">
        <p14:creationId xmlns:p14="http://schemas.microsoft.com/office/powerpoint/2010/main" val="410531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930B493-D5E6-47FB-81A6-7E07FB2E89F7}"/>
              </a:ext>
            </a:extLst>
          </p:cNvPr>
          <p:cNvSpPr>
            <a:spLocks noGrp="1"/>
          </p:cNvSpPr>
          <p:nvPr>
            <p:ph type="body" idx="1"/>
          </p:nvPr>
        </p:nvSpPr>
        <p:spPr>
          <a:xfrm>
            <a:off x="838200" y="4562475"/>
            <a:ext cx="10515600" cy="1500187"/>
          </a:xfrm>
        </p:spPr>
        <p:txBody>
          <a:bodyPr>
            <a:normAutofit/>
          </a:bodyPr>
          <a:lstStyle/>
          <a:p>
            <a:pPr marL="514350" marR="0" lvl="0" indent="-514350" algn="ctr"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de-DE" sz="4800" b="0" i="0" u="none" strike="noStrike" kern="1200" cap="none" spc="0" normalizeH="0" baseline="0" noProof="0" dirty="0">
                <a:ln>
                  <a:noFill/>
                </a:ln>
                <a:solidFill>
                  <a:prstClr val="black"/>
                </a:solidFill>
                <a:effectLst/>
                <a:uLnTx/>
                <a:uFillTx/>
                <a:latin typeface="Calibri" panose="020F0502020204030204"/>
                <a:ea typeface="+mn-ea"/>
                <a:cs typeface="+mn-cs"/>
              </a:rPr>
              <a:t>  Abgrenzung: Moral - Recht - Ethik</a:t>
            </a:r>
          </a:p>
          <a:p>
            <a:endParaRPr lang="de-DE" dirty="0"/>
          </a:p>
        </p:txBody>
      </p:sp>
      <p:sp>
        <p:nvSpPr>
          <p:cNvPr id="3" name="Foliennummernplatzhalter 2">
            <a:extLst>
              <a:ext uri="{FF2B5EF4-FFF2-40B4-BE49-F238E27FC236}">
                <a16:creationId xmlns:a16="http://schemas.microsoft.com/office/drawing/2014/main" id="{600E2525-F79F-4984-965C-C6CDC10B7E20}"/>
              </a:ext>
            </a:extLst>
          </p:cNvPr>
          <p:cNvSpPr>
            <a:spLocks noGrp="1"/>
          </p:cNvSpPr>
          <p:nvPr>
            <p:ph type="sldNum" sz="quarter" idx="12"/>
          </p:nvPr>
        </p:nvSpPr>
        <p:spPr/>
        <p:txBody>
          <a:bodyPr/>
          <a:lstStyle/>
          <a:p>
            <a:fld id="{FA85E0A2-365A-43AF-8BCA-3107E5FE6857}" type="slidenum">
              <a:rPr lang="de-DE" smtClean="0"/>
              <a:t>3</a:t>
            </a:fld>
            <a:endParaRPr lang="de-DE"/>
          </a:p>
        </p:txBody>
      </p:sp>
    </p:spTree>
    <p:extLst>
      <p:ext uri="{BB962C8B-B14F-4D97-AF65-F5344CB8AC3E}">
        <p14:creationId xmlns:p14="http://schemas.microsoft.com/office/powerpoint/2010/main" val="390254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C1B60-DD87-4E25-A0CB-C7A5DD31A6E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4800" dirty="0" err="1">
                <a:latin typeface="Arial" panose="020B0604020202020204" pitchFamily="34" charset="0"/>
                <a:cs typeface="Arial" panose="020B0604020202020204" pitchFamily="34" charset="0"/>
              </a:rPr>
              <a:t>Pflichtethik</a:t>
            </a:r>
            <a:r>
              <a:rPr lang="en-US" sz="4800" dirty="0">
                <a:latin typeface="Arial" panose="020B0604020202020204" pitchFamily="34" charset="0"/>
                <a:cs typeface="Arial" panose="020B0604020202020204" pitchFamily="34" charset="0"/>
              </a:rPr>
              <a:t> – Immanuel Kant</a:t>
            </a:r>
          </a:p>
        </p:txBody>
      </p:sp>
      <p:pic>
        <p:nvPicPr>
          <p:cNvPr id="12" name="Inhaltsplatzhalter 11" descr="Ein Bild, das Karte enthält.&#10;&#10;Automatisch generierte Beschreibung">
            <a:extLst>
              <a:ext uri="{FF2B5EF4-FFF2-40B4-BE49-F238E27FC236}">
                <a16:creationId xmlns:a16="http://schemas.microsoft.com/office/drawing/2014/main" id="{03ED3DC5-C6B0-2E3B-FB80-E0AACFF32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974" y="1073932"/>
            <a:ext cx="6280181" cy="4710136"/>
          </a:xfrm>
        </p:spPr>
      </p:pic>
      <p:sp>
        <p:nvSpPr>
          <p:cNvPr id="13" name="Foliennummernplatzhalter 12">
            <a:extLst>
              <a:ext uri="{FF2B5EF4-FFF2-40B4-BE49-F238E27FC236}">
                <a16:creationId xmlns:a16="http://schemas.microsoft.com/office/drawing/2014/main" id="{5CC148BE-7E3F-A6D5-EEBB-F09FB95AB164}"/>
              </a:ext>
            </a:extLst>
          </p:cNvPr>
          <p:cNvSpPr>
            <a:spLocks noGrp="1"/>
          </p:cNvSpPr>
          <p:nvPr>
            <p:ph type="sldNum" sz="quarter" idx="12"/>
          </p:nvPr>
        </p:nvSpPr>
        <p:spPr/>
        <p:txBody>
          <a:bodyPr/>
          <a:lstStyle/>
          <a:p>
            <a:fld id="{D3DC68EF-1409-4EB6-A044-E509C9215983}" type="slidenum">
              <a:rPr lang="de-DE" smtClean="0"/>
              <a:t>30</a:t>
            </a:fld>
            <a:endParaRPr lang="de-DE"/>
          </a:p>
        </p:txBody>
      </p:sp>
    </p:spTree>
    <p:extLst>
      <p:ext uri="{BB962C8B-B14F-4D97-AF65-F5344CB8AC3E}">
        <p14:creationId xmlns:p14="http://schemas.microsoft.com/office/powerpoint/2010/main" val="75731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3C8716-C509-426B-B312-8EF05663024B}"/>
              </a:ext>
            </a:extLst>
          </p:cNvPr>
          <p:cNvSpPr>
            <a:spLocks noGrp="1"/>
          </p:cNvSpPr>
          <p:nvPr>
            <p:ph type="title"/>
          </p:nvPr>
        </p:nvSpPr>
        <p:spPr>
          <a:xfrm>
            <a:off x="838200" y="365125"/>
            <a:ext cx="10515600" cy="915035"/>
          </a:xfrm>
        </p:spPr>
        <p:txBody>
          <a:bodyPr/>
          <a:lstStyle/>
          <a:p>
            <a:pPr algn="ctr"/>
            <a:r>
              <a:rPr lang="de-DE" dirty="0">
                <a:latin typeface="Arial" panose="020B0604020202020204" pitchFamily="34" charset="0"/>
                <a:cs typeface="Arial" panose="020B0604020202020204" pitchFamily="34" charset="0"/>
              </a:rPr>
              <a:t>Pflichtethik - Pflichtbegriff</a:t>
            </a:r>
          </a:p>
        </p:txBody>
      </p:sp>
      <p:sp>
        <p:nvSpPr>
          <p:cNvPr id="3" name="Inhaltsplatzhalter 2">
            <a:extLst>
              <a:ext uri="{FF2B5EF4-FFF2-40B4-BE49-F238E27FC236}">
                <a16:creationId xmlns:a16="http://schemas.microsoft.com/office/drawing/2014/main" id="{EEE04198-B4FE-49C0-9CD8-407F78285F50}"/>
              </a:ext>
            </a:extLst>
          </p:cNvPr>
          <p:cNvSpPr>
            <a:spLocks noGrp="1"/>
          </p:cNvSpPr>
          <p:nvPr>
            <p:ph idx="1"/>
          </p:nvPr>
        </p:nvSpPr>
        <p:spPr>
          <a:xfrm>
            <a:off x="770823" y="1459865"/>
            <a:ext cx="10515600" cy="4351338"/>
          </a:xfrm>
        </p:spPr>
        <p:txBody>
          <a:bodyPr>
            <a:normAutofit fontScale="92500" lnSpcReduction="10000"/>
          </a:bodyPr>
          <a:lstStyle/>
          <a:p>
            <a:pPr marL="0" indent="0">
              <a:buNone/>
            </a:pPr>
            <a:r>
              <a:rPr lang="de-DE" dirty="0">
                <a:latin typeface="Arial" panose="020B0604020202020204" pitchFamily="34" charset="0"/>
                <a:cs typeface="Arial" panose="020B0604020202020204" pitchFamily="34" charset="0"/>
              </a:rPr>
              <a:t>Pflichtbegriff bei Kant: </a:t>
            </a:r>
          </a:p>
          <a:p>
            <a:pPr marL="0" indent="0">
              <a:buNone/>
            </a:pPr>
            <a:endParaRPr lang="de-DE" sz="900" dirty="0">
              <a:latin typeface="Arial" panose="020B0604020202020204" pitchFamily="34" charset="0"/>
              <a:cs typeface="Arial" panose="020B0604020202020204" pitchFamily="34" charset="0"/>
            </a:endParaRPr>
          </a:p>
          <a:p>
            <a:pPr marL="0" indent="0">
              <a:buNone/>
            </a:pPr>
            <a:r>
              <a:rPr lang="de-DE" sz="3200" dirty="0">
                <a:solidFill>
                  <a:srgbClr val="0070C0"/>
                </a:solidFill>
                <a:highlight>
                  <a:srgbClr val="FFFF00"/>
                </a:highlight>
                <a:latin typeface="Arial" panose="020B0604020202020204" pitchFamily="34" charset="0"/>
                <a:cs typeface="Arial" panose="020B0604020202020204" pitchFamily="34" charset="0"/>
              </a:rPr>
              <a:t>„Eine Handlung aus Pflicht hat ihren moralischen Wert nicht in der Absicht, welche dadurch erreicht werden soll, sondern in der Maxime, nach der sie beschlossen wird….“ </a:t>
            </a:r>
            <a:endParaRPr lang="de-DE" sz="3200" dirty="0">
              <a:solidFill>
                <a:srgbClr val="92D050"/>
              </a:solidFill>
              <a:highlight>
                <a:srgbClr val="FFFF00"/>
              </a:highlight>
              <a:latin typeface="Arial" panose="020B0604020202020204" pitchFamily="34" charset="0"/>
              <a:cs typeface="Arial" panose="020B0604020202020204" pitchFamily="34" charset="0"/>
            </a:endParaRPr>
          </a:p>
          <a:p>
            <a:pPr marL="0" indent="0">
              <a:buNone/>
            </a:pPr>
            <a:endParaRPr lang="de-DE" sz="900" dirty="0">
              <a:latin typeface="Arial" panose="020B0604020202020204" pitchFamily="34" charset="0"/>
              <a:cs typeface="Arial" panose="020B0604020202020204" pitchFamily="34" charset="0"/>
            </a:endParaRPr>
          </a:p>
          <a:p>
            <a:pPr marL="0" indent="0">
              <a:buNone/>
            </a:pPr>
            <a:r>
              <a:rPr lang="de-DE" dirty="0">
                <a:latin typeface="Arial" panose="020B0604020202020204" pitchFamily="34" charset="0"/>
                <a:cs typeface="Arial" panose="020B0604020202020204" pitchFamily="34" charset="0"/>
              </a:rPr>
              <a:t>Eine Handlung ist dann moralisch gut, wenn der Wille oder die Absicht der Handlung gut ist. Maßstab der Moralität einer Handlung ist ausschließlich der gute Wille.</a:t>
            </a:r>
          </a:p>
          <a:p>
            <a:pPr marL="0" indent="0">
              <a:buNone/>
            </a:pPr>
            <a:endParaRPr lang="de-DE" sz="900" dirty="0">
              <a:latin typeface="Arial" panose="020B0604020202020204" pitchFamily="34" charset="0"/>
              <a:cs typeface="Arial" panose="020B0604020202020204" pitchFamily="34" charset="0"/>
            </a:endParaRPr>
          </a:p>
          <a:p>
            <a:pPr marL="0" indent="0">
              <a:buNone/>
            </a:pPr>
            <a:r>
              <a:rPr lang="de-DE" b="1" u="sng" dirty="0">
                <a:solidFill>
                  <a:srgbClr val="0070C0"/>
                </a:solidFill>
                <a:latin typeface="Arial" panose="020B0604020202020204" pitchFamily="34" charset="0"/>
                <a:cs typeface="Arial" panose="020B0604020202020204" pitchFamily="34" charset="0"/>
              </a:rPr>
              <a:t>Pflicht</a:t>
            </a:r>
            <a:r>
              <a:rPr lang="de-DE" dirty="0">
                <a:latin typeface="Arial" panose="020B0604020202020204" pitchFamily="34" charset="0"/>
                <a:cs typeface="Arial" panose="020B0604020202020204" pitchFamily="34" charset="0"/>
              </a:rPr>
              <a:t> bedeutet für Kant die </a:t>
            </a:r>
            <a:r>
              <a:rPr lang="de-DE" dirty="0">
                <a:solidFill>
                  <a:srgbClr val="0070C0"/>
                </a:solidFill>
                <a:latin typeface="Arial" panose="020B0604020202020204" pitchFamily="34" charset="0"/>
                <a:cs typeface="Arial" panose="020B0604020202020204" pitchFamily="34" charset="0"/>
              </a:rPr>
              <a:t>aus freiem und vernünftigem Denken entstandene </a:t>
            </a:r>
            <a:r>
              <a:rPr lang="de-DE" u="sng" dirty="0">
                <a:solidFill>
                  <a:srgbClr val="0070C0"/>
                </a:solidFill>
                <a:latin typeface="Arial" panose="020B0604020202020204" pitchFamily="34" charset="0"/>
                <a:cs typeface="Arial" panose="020B0604020202020204" pitchFamily="34" charset="0"/>
              </a:rPr>
              <a:t>Erkenntnis</a:t>
            </a:r>
            <a:r>
              <a:rPr lang="de-DE" dirty="0">
                <a:solidFill>
                  <a:srgbClr val="0070C0"/>
                </a:solidFill>
                <a:latin typeface="Arial" panose="020B0604020202020204" pitchFamily="34" charset="0"/>
                <a:cs typeface="Arial" panose="020B0604020202020204" pitchFamily="34" charset="0"/>
              </a:rPr>
              <a:t>, wie gehandelt werden muss</a:t>
            </a:r>
            <a:r>
              <a:rPr lang="de-DE" dirty="0">
                <a:latin typeface="Arial" panose="020B0604020202020204" pitchFamily="34" charset="0"/>
                <a:cs typeface="Arial" panose="020B0604020202020204" pitchFamily="34" charset="0"/>
              </a:rPr>
              <a:t>.</a:t>
            </a:r>
          </a:p>
        </p:txBody>
      </p:sp>
      <p:sp>
        <p:nvSpPr>
          <p:cNvPr id="4" name="Foliennummernplatzhalter 3">
            <a:extLst>
              <a:ext uri="{FF2B5EF4-FFF2-40B4-BE49-F238E27FC236}">
                <a16:creationId xmlns:a16="http://schemas.microsoft.com/office/drawing/2014/main" id="{9235C8E2-3647-84AF-1517-A76745072128}"/>
              </a:ext>
            </a:extLst>
          </p:cNvPr>
          <p:cNvSpPr>
            <a:spLocks noGrp="1"/>
          </p:cNvSpPr>
          <p:nvPr>
            <p:ph type="sldNum" sz="quarter" idx="12"/>
          </p:nvPr>
        </p:nvSpPr>
        <p:spPr/>
        <p:txBody>
          <a:bodyPr/>
          <a:lstStyle/>
          <a:p>
            <a:fld id="{D3DC68EF-1409-4EB6-A044-E509C9215983}" type="slidenum">
              <a:rPr lang="de-DE" smtClean="0"/>
              <a:t>31</a:t>
            </a:fld>
            <a:endParaRPr lang="de-DE"/>
          </a:p>
        </p:txBody>
      </p:sp>
    </p:spTree>
    <p:extLst>
      <p:ext uri="{BB962C8B-B14F-4D97-AF65-F5344CB8AC3E}">
        <p14:creationId xmlns:p14="http://schemas.microsoft.com/office/powerpoint/2010/main" val="3814703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4835B0-F0CE-4412-BE24-2807C6A66A47}"/>
              </a:ext>
            </a:extLst>
          </p:cNvPr>
          <p:cNvSpPr>
            <a:spLocks noGrp="1"/>
          </p:cNvSpPr>
          <p:nvPr>
            <p:ph type="title"/>
          </p:nvPr>
        </p:nvSpPr>
        <p:spPr>
          <a:xfrm>
            <a:off x="838200" y="365125"/>
            <a:ext cx="10515600" cy="797753"/>
          </a:xfrm>
        </p:spPr>
        <p:txBody>
          <a:bodyPr/>
          <a:lstStyle/>
          <a:p>
            <a:pPr algn="ctr"/>
            <a:r>
              <a:rPr lang="de-DE" dirty="0">
                <a:latin typeface="Arial" panose="020B0604020202020204" pitchFamily="34" charset="0"/>
                <a:cs typeface="Arial" panose="020B0604020202020204" pitchFamily="34" charset="0"/>
              </a:rPr>
              <a:t>Pflichtethik – freier Wille</a:t>
            </a:r>
          </a:p>
        </p:txBody>
      </p:sp>
      <p:sp>
        <p:nvSpPr>
          <p:cNvPr id="3" name="Inhaltsplatzhalter 2">
            <a:extLst>
              <a:ext uri="{FF2B5EF4-FFF2-40B4-BE49-F238E27FC236}">
                <a16:creationId xmlns:a16="http://schemas.microsoft.com/office/drawing/2014/main" id="{1D56D737-97DF-41CF-BFD1-00EB62FDD2EF}"/>
              </a:ext>
            </a:extLst>
          </p:cNvPr>
          <p:cNvSpPr>
            <a:spLocks noGrp="1"/>
          </p:cNvSpPr>
          <p:nvPr>
            <p:ph idx="1"/>
          </p:nvPr>
        </p:nvSpPr>
        <p:spPr>
          <a:xfrm>
            <a:off x="1494183" y="1646721"/>
            <a:ext cx="9935817" cy="4351338"/>
          </a:xfrm>
        </p:spPr>
        <p:txBody>
          <a:bodyPr/>
          <a:lstStyle/>
          <a:p>
            <a:pPr marL="0" indent="0">
              <a:buNone/>
            </a:pPr>
            <a:r>
              <a:rPr lang="de-DE" dirty="0">
                <a:latin typeface="Arial" panose="020B0604020202020204" pitchFamily="34" charset="0"/>
                <a:cs typeface="Arial" panose="020B0604020202020204" pitchFamily="34" charset="0"/>
              </a:rPr>
              <a:t>Der </a:t>
            </a:r>
            <a:r>
              <a:rPr lang="de-DE" b="1" dirty="0">
                <a:solidFill>
                  <a:srgbClr val="002060"/>
                </a:solidFill>
                <a:latin typeface="Arial" panose="020B0604020202020204" pitchFamily="34" charset="0"/>
                <a:cs typeface="Arial" panose="020B0604020202020204" pitchFamily="34" charset="0"/>
              </a:rPr>
              <a:t>Wille</a:t>
            </a:r>
            <a:r>
              <a:rPr lang="de-DE" dirty="0">
                <a:latin typeface="Arial" panose="020B0604020202020204" pitchFamily="34" charset="0"/>
                <a:cs typeface="Arial" panose="020B0604020202020204" pitchFamily="34" charset="0"/>
              </a:rPr>
              <a:t> bei Kant:</a:t>
            </a:r>
          </a:p>
          <a:p>
            <a:pPr marL="0" indent="0">
              <a:buNone/>
            </a:pPr>
            <a:r>
              <a:rPr lang="de-DE" dirty="0">
                <a:latin typeface="Arial" panose="020B0604020202020204" pitchFamily="34" charset="0"/>
                <a:cs typeface="Arial" panose="020B0604020202020204" pitchFamily="34" charset="0"/>
              </a:rPr>
              <a:t>Freiheit des Wollens - Der Mensch als ein vernunftbegabtes Wesen kann wollen und sein eigenes Handeln reflektieren.</a:t>
            </a:r>
          </a:p>
          <a:p>
            <a:pPr marL="0" indent="0">
              <a:buNone/>
            </a:pPr>
            <a:r>
              <a:rPr lang="de-DE" dirty="0">
                <a:latin typeface="Arial" panose="020B0604020202020204" pitchFamily="34" charset="0"/>
                <a:cs typeface="Arial" panose="020B0604020202020204" pitchFamily="34" charset="0"/>
              </a:rPr>
              <a:t>Dadurch hat der Mensch sich </a:t>
            </a:r>
            <a:r>
              <a:rPr lang="de-DE" dirty="0">
                <a:solidFill>
                  <a:srgbClr val="0070C0"/>
                </a:solidFill>
                <a:latin typeface="Arial" panose="020B0604020202020204" pitchFamily="34" charset="0"/>
                <a:cs typeface="Arial" panose="020B0604020202020204" pitchFamily="34" charset="0"/>
              </a:rPr>
              <a:t>kritisch mit inneren und äußeren Gegebenheiten auseinanderzusetzen</a:t>
            </a:r>
            <a:r>
              <a:rPr lang="de-DE" dirty="0">
                <a:latin typeface="Arial" panose="020B0604020202020204" pitchFamily="34" charset="0"/>
                <a:cs typeface="Arial" panose="020B0604020202020204" pitchFamily="34" charset="0"/>
              </a:rPr>
              <a:t>.</a:t>
            </a:r>
          </a:p>
          <a:p>
            <a:pPr marL="0" indent="0">
              <a:buNone/>
            </a:pPr>
            <a:endParaRPr lang="de-DE" dirty="0">
              <a:latin typeface="Arial" panose="020B0604020202020204" pitchFamily="34" charset="0"/>
              <a:cs typeface="Arial" panose="020B0604020202020204" pitchFamily="34" charset="0"/>
            </a:endParaRPr>
          </a:p>
          <a:p>
            <a:pPr marL="0" indent="0">
              <a:buNone/>
            </a:pPr>
            <a:r>
              <a:rPr lang="de-DE" dirty="0">
                <a:latin typeface="Arial" panose="020B0604020202020204" pitchFamily="34" charset="0"/>
                <a:cs typeface="Arial" panose="020B0604020202020204" pitchFamily="34" charset="0"/>
              </a:rPr>
              <a:t>Für Kant zählt allein </a:t>
            </a:r>
            <a:r>
              <a:rPr lang="de-DE" dirty="0">
                <a:solidFill>
                  <a:srgbClr val="0070C0"/>
                </a:solidFill>
                <a:latin typeface="Arial" panose="020B0604020202020204" pitchFamily="34" charset="0"/>
                <a:cs typeface="Arial" panose="020B0604020202020204" pitchFamily="34" charset="0"/>
              </a:rPr>
              <a:t>der Wille / die Absicht </a:t>
            </a:r>
            <a:r>
              <a:rPr lang="de-DE" dirty="0">
                <a:latin typeface="Arial" panose="020B0604020202020204" pitchFamily="34" charset="0"/>
                <a:cs typeface="Arial" panose="020B0604020202020204" pitchFamily="34" charset="0"/>
              </a:rPr>
              <a:t>			         für die Bewertung der Moralität einer Handlung</a:t>
            </a:r>
          </a:p>
          <a:p>
            <a:pPr marL="0" indent="0">
              <a:buNone/>
            </a:pPr>
            <a:r>
              <a:rPr lang="de-DE" dirty="0">
                <a:latin typeface="Arial" panose="020B0604020202020204" pitchFamily="34" charset="0"/>
                <a:cs typeface="Arial" panose="020B0604020202020204" pitchFamily="34" charset="0"/>
                <a:sym typeface="Wingdings" panose="05000000000000000000" pitchFamily="2" charset="2"/>
              </a:rPr>
              <a:t> </a:t>
            </a:r>
            <a:r>
              <a:rPr lang="de-DE" b="1" dirty="0">
                <a:solidFill>
                  <a:srgbClr val="002060"/>
                </a:solidFill>
                <a:latin typeface="Arial" panose="020B0604020202020204" pitchFamily="34" charset="0"/>
                <a:cs typeface="Arial" panose="020B0604020202020204" pitchFamily="34" charset="0"/>
              </a:rPr>
              <a:t>Innere Verpflichtung</a:t>
            </a:r>
          </a:p>
        </p:txBody>
      </p:sp>
      <p:sp>
        <p:nvSpPr>
          <p:cNvPr id="4" name="Foliennummernplatzhalter 3">
            <a:extLst>
              <a:ext uri="{FF2B5EF4-FFF2-40B4-BE49-F238E27FC236}">
                <a16:creationId xmlns:a16="http://schemas.microsoft.com/office/drawing/2014/main" id="{CE10774E-6D3B-30EC-0EFE-3297888ABF38}"/>
              </a:ext>
            </a:extLst>
          </p:cNvPr>
          <p:cNvSpPr>
            <a:spLocks noGrp="1"/>
          </p:cNvSpPr>
          <p:nvPr>
            <p:ph type="sldNum" sz="quarter" idx="12"/>
          </p:nvPr>
        </p:nvSpPr>
        <p:spPr/>
        <p:txBody>
          <a:bodyPr/>
          <a:lstStyle/>
          <a:p>
            <a:fld id="{D3DC68EF-1409-4EB6-A044-E509C9215983}" type="slidenum">
              <a:rPr lang="de-DE" smtClean="0"/>
              <a:t>32</a:t>
            </a:fld>
            <a:endParaRPr lang="de-DE"/>
          </a:p>
        </p:txBody>
      </p:sp>
    </p:spTree>
    <p:extLst>
      <p:ext uri="{BB962C8B-B14F-4D97-AF65-F5344CB8AC3E}">
        <p14:creationId xmlns:p14="http://schemas.microsoft.com/office/powerpoint/2010/main" val="1067110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612E2-F5BA-440A-B9DE-9941F23E9C5E}"/>
              </a:ext>
            </a:extLst>
          </p:cNvPr>
          <p:cNvSpPr>
            <a:spLocks noGrp="1"/>
          </p:cNvSpPr>
          <p:nvPr>
            <p:ph type="title"/>
          </p:nvPr>
        </p:nvSpPr>
        <p:spPr>
          <a:xfrm>
            <a:off x="838200" y="365125"/>
            <a:ext cx="10515600" cy="936901"/>
          </a:xfrm>
        </p:spPr>
        <p:txBody>
          <a:bodyPr/>
          <a:lstStyle/>
          <a:p>
            <a:pPr algn="ctr"/>
            <a:r>
              <a:rPr lang="de-DE" dirty="0">
                <a:latin typeface="Arial" panose="020B0604020202020204" pitchFamily="34" charset="0"/>
                <a:cs typeface="Arial" panose="020B0604020202020204" pitchFamily="34" charset="0"/>
              </a:rPr>
              <a:t>Pflichtethik – praktische Vernunft</a:t>
            </a:r>
          </a:p>
        </p:txBody>
      </p:sp>
      <p:sp>
        <p:nvSpPr>
          <p:cNvPr id="3" name="Inhaltsplatzhalter 2">
            <a:extLst>
              <a:ext uri="{FF2B5EF4-FFF2-40B4-BE49-F238E27FC236}">
                <a16:creationId xmlns:a16="http://schemas.microsoft.com/office/drawing/2014/main" id="{0255A404-F0E1-468A-8F88-F6F8F1E20F5E}"/>
              </a:ext>
            </a:extLst>
          </p:cNvPr>
          <p:cNvSpPr>
            <a:spLocks noGrp="1"/>
          </p:cNvSpPr>
          <p:nvPr>
            <p:ph idx="1"/>
          </p:nvPr>
        </p:nvSpPr>
        <p:spPr>
          <a:xfrm>
            <a:off x="1604832" y="1690688"/>
            <a:ext cx="9411037" cy="4351338"/>
          </a:xfrm>
        </p:spPr>
        <p:txBody>
          <a:bodyPr/>
          <a:lstStyle/>
          <a:p>
            <a:pPr marL="0" indent="0">
              <a:buNone/>
            </a:pPr>
            <a:r>
              <a:rPr lang="de-DE" dirty="0">
                <a:latin typeface="Arial" panose="020B0604020202020204" pitchFamily="34" charset="0"/>
                <a:cs typeface="Arial" panose="020B0604020202020204" pitchFamily="34" charset="0"/>
              </a:rPr>
              <a:t>Die </a:t>
            </a:r>
            <a:r>
              <a:rPr lang="de-DE" b="1" dirty="0">
                <a:solidFill>
                  <a:srgbClr val="FF0000"/>
                </a:solidFill>
                <a:latin typeface="Arial" panose="020B0604020202020204" pitchFamily="34" charset="0"/>
                <a:cs typeface="Arial" panose="020B0604020202020204" pitchFamily="34" charset="0"/>
              </a:rPr>
              <a:t>Vernunft</a:t>
            </a:r>
            <a:r>
              <a:rPr lang="de-DE" dirty="0">
                <a:latin typeface="Arial" panose="020B0604020202020204" pitchFamily="34" charset="0"/>
                <a:cs typeface="Arial" panose="020B0604020202020204" pitchFamily="34" charset="0"/>
              </a:rPr>
              <a:t> ist für Kant:</a:t>
            </a:r>
          </a:p>
          <a:p>
            <a:pPr marL="0" indent="0">
              <a:buNone/>
            </a:pPr>
            <a:endParaRPr lang="de-DE" sz="800" dirty="0">
              <a:latin typeface="Arial" panose="020B0604020202020204" pitchFamily="34" charset="0"/>
              <a:cs typeface="Arial" panose="020B0604020202020204" pitchFamily="34" charset="0"/>
            </a:endParaRPr>
          </a:p>
          <a:p>
            <a:pPr marL="0" indent="0">
              <a:buNone/>
            </a:pPr>
            <a:r>
              <a:rPr lang="de-DE" dirty="0">
                <a:latin typeface="Arial" panose="020B0604020202020204" pitchFamily="34" charset="0"/>
                <a:cs typeface="Arial" panose="020B0604020202020204" pitchFamily="34" charset="0"/>
              </a:rPr>
              <a:t>- die </a:t>
            </a:r>
            <a:r>
              <a:rPr lang="de-DE" b="1" dirty="0">
                <a:solidFill>
                  <a:srgbClr val="002060"/>
                </a:solidFill>
                <a:highlight>
                  <a:srgbClr val="FFFF00"/>
                </a:highlight>
                <a:latin typeface="Arial" panose="020B0604020202020204" pitchFamily="34" charset="0"/>
                <a:cs typeface="Arial" panose="020B0604020202020204" pitchFamily="34" charset="0"/>
              </a:rPr>
              <a:t>Fähigkeit</a:t>
            </a:r>
            <a:r>
              <a:rPr lang="de-DE" dirty="0">
                <a:latin typeface="Arial" panose="020B0604020202020204" pitchFamily="34" charset="0"/>
                <a:cs typeface="Arial" panose="020B0604020202020204" pitchFamily="34" charset="0"/>
              </a:rPr>
              <a:t> des Menschen, </a:t>
            </a:r>
          </a:p>
          <a:p>
            <a:pPr marL="179388" indent="0">
              <a:buNone/>
            </a:pPr>
            <a:r>
              <a:rPr lang="de-DE" dirty="0">
                <a:solidFill>
                  <a:srgbClr val="0070C0"/>
                </a:solidFill>
                <a:highlight>
                  <a:srgbClr val="FFFF00"/>
                </a:highlight>
                <a:latin typeface="Arial" panose="020B0604020202020204" pitchFamily="34" charset="0"/>
                <a:cs typeface="Arial" panose="020B0604020202020204" pitchFamily="34" charset="0"/>
              </a:rPr>
              <a:t>das moralisch Richtige zu </a:t>
            </a:r>
          </a:p>
          <a:p>
            <a:pPr marL="179388" indent="0">
              <a:buNone/>
            </a:pPr>
            <a:r>
              <a:rPr lang="de-DE" u="sng" dirty="0">
                <a:solidFill>
                  <a:srgbClr val="0070C0"/>
                </a:solidFill>
                <a:highlight>
                  <a:srgbClr val="FFFF00"/>
                </a:highlight>
                <a:latin typeface="Arial" panose="020B0604020202020204" pitchFamily="34" charset="0"/>
                <a:cs typeface="Arial" panose="020B0604020202020204" pitchFamily="34" charset="0"/>
              </a:rPr>
              <a:t>Erkennen</a:t>
            </a:r>
            <a:r>
              <a:rPr lang="de-DE" dirty="0">
                <a:solidFill>
                  <a:srgbClr val="0070C0"/>
                </a:solidFill>
                <a:latin typeface="Arial" panose="020B0604020202020204" pitchFamily="34" charset="0"/>
                <a:cs typeface="Arial" panose="020B0604020202020204" pitchFamily="34" charset="0"/>
              </a:rPr>
              <a:t>;</a:t>
            </a:r>
            <a:endParaRPr lang="de-DE" dirty="0">
              <a:latin typeface="Arial" panose="020B0604020202020204" pitchFamily="34" charset="0"/>
              <a:cs typeface="Arial" panose="020B0604020202020204" pitchFamily="34" charset="0"/>
            </a:endParaRPr>
          </a:p>
          <a:p>
            <a:pPr marL="0" indent="0">
              <a:buNone/>
            </a:pPr>
            <a:r>
              <a:rPr lang="de-DE" dirty="0">
                <a:latin typeface="Arial" panose="020B0604020202020204" pitchFamily="34" charset="0"/>
                <a:cs typeface="Arial" panose="020B0604020202020204" pitchFamily="34" charset="0"/>
              </a:rPr>
              <a:t>- das </a:t>
            </a:r>
            <a:r>
              <a:rPr lang="de-DE" b="1" dirty="0">
                <a:solidFill>
                  <a:srgbClr val="002060"/>
                </a:solidFill>
                <a:highlight>
                  <a:srgbClr val="FFFF00"/>
                </a:highlight>
                <a:latin typeface="Arial" panose="020B0604020202020204" pitchFamily="34" charset="0"/>
                <a:cs typeface="Arial" panose="020B0604020202020204" pitchFamily="34" charset="0"/>
              </a:rPr>
              <a:t>Werkzeug</a:t>
            </a:r>
            <a:r>
              <a:rPr lang="de-DE" dirty="0">
                <a:latin typeface="Arial" panose="020B0604020202020204" pitchFamily="34" charset="0"/>
                <a:cs typeface="Arial" panose="020B0604020202020204" pitchFamily="34" charset="0"/>
              </a:rPr>
              <a:t>, um </a:t>
            </a:r>
            <a:r>
              <a:rPr lang="de-DE" dirty="0">
                <a:solidFill>
                  <a:srgbClr val="0070C0"/>
                </a:solidFill>
                <a:highlight>
                  <a:srgbClr val="FFFF00"/>
                </a:highlight>
                <a:latin typeface="Arial" panose="020B0604020202020204" pitchFamily="34" charset="0"/>
                <a:cs typeface="Arial" panose="020B0604020202020204" pitchFamily="34" charset="0"/>
              </a:rPr>
              <a:t>richtig </a:t>
            </a:r>
          </a:p>
          <a:p>
            <a:pPr marL="179388" indent="0">
              <a:buNone/>
            </a:pPr>
            <a:r>
              <a:rPr lang="de-DE" dirty="0">
                <a:solidFill>
                  <a:srgbClr val="0070C0"/>
                </a:solidFill>
                <a:highlight>
                  <a:srgbClr val="FFFF00"/>
                </a:highlight>
                <a:latin typeface="Arial" panose="020B0604020202020204" pitchFamily="34" charset="0"/>
                <a:cs typeface="Arial" panose="020B0604020202020204" pitchFamily="34" charset="0"/>
              </a:rPr>
              <a:t>und falsch voneinander </a:t>
            </a:r>
          </a:p>
          <a:p>
            <a:pPr marL="179388" indent="0">
              <a:buNone/>
            </a:pPr>
            <a:r>
              <a:rPr lang="de-DE" dirty="0">
                <a:solidFill>
                  <a:srgbClr val="0070C0"/>
                </a:solidFill>
                <a:highlight>
                  <a:srgbClr val="FFFF00"/>
                </a:highlight>
                <a:latin typeface="Arial" panose="020B0604020202020204" pitchFamily="34" charset="0"/>
                <a:cs typeface="Arial" panose="020B0604020202020204" pitchFamily="34" charset="0"/>
              </a:rPr>
              <a:t>zu </a:t>
            </a:r>
            <a:r>
              <a:rPr lang="de-DE" u="sng" dirty="0">
                <a:solidFill>
                  <a:srgbClr val="0070C0"/>
                </a:solidFill>
                <a:highlight>
                  <a:srgbClr val="FFFF00"/>
                </a:highlight>
                <a:latin typeface="Arial" panose="020B0604020202020204" pitchFamily="34" charset="0"/>
                <a:cs typeface="Arial" panose="020B0604020202020204" pitchFamily="34" charset="0"/>
              </a:rPr>
              <a:t>unterscheiden</a:t>
            </a:r>
            <a:r>
              <a:rPr lang="de-DE" dirty="0">
                <a:highlight>
                  <a:srgbClr val="FFFF00"/>
                </a:highlight>
                <a:latin typeface="Arial" panose="020B0604020202020204" pitchFamily="34" charset="0"/>
                <a:cs typeface="Arial" panose="020B0604020202020204" pitchFamily="34" charset="0"/>
              </a:rPr>
              <a:t>.</a:t>
            </a:r>
          </a:p>
        </p:txBody>
      </p:sp>
      <p:pic>
        <p:nvPicPr>
          <p:cNvPr id="5" name="Grafik 4">
            <a:extLst>
              <a:ext uri="{FF2B5EF4-FFF2-40B4-BE49-F238E27FC236}">
                <a16:creationId xmlns:a16="http://schemas.microsoft.com/office/drawing/2014/main" id="{A60895C8-6B9D-0E0A-2900-8D5FD118FCC7}"/>
              </a:ext>
            </a:extLst>
          </p:cNvPr>
          <p:cNvPicPr>
            <a:picLocks noChangeAspect="1"/>
          </p:cNvPicPr>
          <p:nvPr/>
        </p:nvPicPr>
        <p:blipFill>
          <a:blip r:embed="rId2"/>
          <a:stretch>
            <a:fillRect/>
          </a:stretch>
        </p:blipFill>
        <p:spPr>
          <a:xfrm>
            <a:off x="7574310" y="1571679"/>
            <a:ext cx="2684866" cy="4659191"/>
          </a:xfrm>
          <a:prstGeom prst="rect">
            <a:avLst/>
          </a:prstGeom>
        </p:spPr>
      </p:pic>
      <p:sp>
        <p:nvSpPr>
          <p:cNvPr id="6" name="Foliennummernplatzhalter 5">
            <a:extLst>
              <a:ext uri="{FF2B5EF4-FFF2-40B4-BE49-F238E27FC236}">
                <a16:creationId xmlns:a16="http://schemas.microsoft.com/office/drawing/2014/main" id="{1753E7B9-3237-7785-7283-1CC019A88324}"/>
              </a:ext>
            </a:extLst>
          </p:cNvPr>
          <p:cNvSpPr>
            <a:spLocks noGrp="1"/>
          </p:cNvSpPr>
          <p:nvPr>
            <p:ph type="sldNum" sz="quarter" idx="12"/>
          </p:nvPr>
        </p:nvSpPr>
        <p:spPr/>
        <p:txBody>
          <a:bodyPr/>
          <a:lstStyle/>
          <a:p>
            <a:fld id="{D3DC68EF-1409-4EB6-A044-E509C9215983}" type="slidenum">
              <a:rPr lang="de-DE" smtClean="0"/>
              <a:t>33</a:t>
            </a:fld>
            <a:endParaRPr lang="de-DE"/>
          </a:p>
        </p:txBody>
      </p:sp>
    </p:spTree>
    <p:extLst>
      <p:ext uri="{BB962C8B-B14F-4D97-AF65-F5344CB8AC3E}">
        <p14:creationId xmlns:p14="http://schemas.microsoft.com/office/powerpoint/2010/main" val="2173957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2E28406-4BC3-5C0E-50AF-052438DB0235}"/>
              </a:ext>
            </a:extLst>
          </p:cNvPr>
          <p:cNvSpPr>
            <a:spLocks noGrp="1"/>
          </p:cNvSpPr>
          <p:nvPr>
            <p:ph type="title"/>
          </p:nvPr>
        </p:nvSpPr>
        <p:spPr>
          <a:xfrm>
            <a:off x="838200" y="365125"/>
            <a:ext cx="10515600" cy="688423"/>
          </a:xfrm>
        </p:spPr>
        <p:txBody>
          <a:bodyPr>
            <a:normAutofit/>
          </a:bodyPr>
          <a:lstStyle/>
          <a:p>
            <a:pPr marL="0" marR="0" lvl="0" indent="0" algn="ctr" defTabSz="914400" rtl="0" eaLnBrk="1" fontAlgn="auto" latinLnBrk="0" hangingPunct="1">
              <a:lnSpc>
                <a:spcPct val="90000"/>
              </a:lnSpc>
              <a:spcBef>
                <a:spcPts val="1000"/>
              </a:spcBef>
              <a:spcAft>
                <a:spcPts val="0"/>
              </a:spcAft>
              <a:tabLst/>
              <a:defRPr/>
            </a:pPr>
            <a:r>
              <a:rPr kumimoji="0" lang="de-DE"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Kategorischer Imperativ</a:t>
            </a:r>
            <a:endParaRPr lang="de-DE" sz="7200" dirty="0"/>
          </a:p>
        </p:txBody>
      </p:sp>
      <p:sp>
        <p:nvSpPr>
          <p:cNvPr id="5" name="Inhaltsplatzhalter 4">
            <a:extLst>
              <a:ext uri="{FF2B5EF4-FFF2-40B4-BE49-F238E27FC236}">
                <a16:creationId xmlns:a16="http://schemas.microsoft.com/office/drawing/2014/main" id="{FE3A5EE3-4ABE-6E56-44D5-17424EBFFAF0}"/>
              </a:ext>
            </a:extLst>
          </p:cNvPr>
          <p:cNvSpPr>
            <a:spLocks noGrp="1"/>
          </p:cNvSpPr>
          <p:nvPr>
            <p:ph sz="half" idx="1"/>
          </p:nvPr>
        </p:nvSpPr>
        <p:spPr>
          <a:xfrm>
            <a:off x="838200" y="1398243"/>
            <a:ext cx="4658139"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Der kategorische Imperativ ist </a:t>
            </a:r>
          </a:p>
          <a:p>
            <a:pPr marL="179388" marR="0" lvl="0" indent="-179388"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000" dirty="0">
                <a:solidFill>
                  <a:prstClr val="black"/>
                </a:solidFill>
                <a:latin typeface="Arial" panose="020B0604020202020204" pitchFamily="34" charset="0"/>
                <a:cs typeface="Arial" panose="020B0604020202020204" pitchFamily="34" charset="0"/>
              </a:rPr>
              <a:t>- </a:t>
            </a:r>
            <a:r>
              <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das grundlegende Prinzip ethischen Handelns in der Philosophie Immanuel Kants;</a:t>
            </a:r>
          </a:p>
          <a:p>
            <a:pPr marR="0" lvl="0" algn="l" defTabSz="914400" rtl="0" eaLnBrk="1" fontAlgn="auto" latinLnBrk="0" hangingPunct="1">
              <a:lnSpc>
                <a:spcPct val="90000"/>
              </a:lnSpc>
              <a:spcBef>
                <a:spcPts val="1000"/>
              </a:spcBef>
              <a:spcAft>
                <a:spcPts val="0"/>
              </a:spcAft>
              <a:buClrTx/>
              <a:buSzTx/>
              <a:buFontTx/>
              <a:buChar char="-"/>
              <a:tabLst/>
              <a:defRPr/>
            </a:pPr>
            <a:r>
              <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die Formel durch die eine Handlung auf ihre Moralität hin überprüft werden kann.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à"/>
              <a:tabLst/>
              <a:defRPr/>
            </a:pPr>
            <a:r>
              <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Oberstes Moralprinzip Kants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à"/>
              <a:tabLst/>
              <a:defRPr/>
            </a:pPr>
            <a:r>
              <a:rPr kumimoji="0" lang="de-DE"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Die Überprüfung einer Handlung besteht darin, sie zu verallgemeinern.</a:t>
            </a:r>
          </a:p>
          <a:p>
            <a:endParaRPr lang="de-DE" dirty="0"/>
          </a:p>
        </p:txBody>
      </p:sp>
      <p:pic>
        <p:nvPicPr>
          <p:cNvPr id="7" name="Inhaltsplatzhalter 6">
            <a:extLst>
              <a:ext uri="{FF2B5EF4-FFF2-40B4-BE49-F238E27FC236}">
                <a16:creationId xmlns:a16="http://schemas.microsoft.com/office/drawing/2014/main" id="{3E0BE39A-FDEB-1D8F-D8D3-C62706287A2E}"/>
              </a:ext>
            </a:extLst>
          </p:cNvPr>
          <p:cNvPicPr>
            <a:picLocks noGrp="1" noChangeAspect="1"/>
          </p:cNvPicPr>
          <p:nvPr>
            <p:ph sz="half" idx="2"/>
          </p:nvPr>
        </p:nvPicPr>
        <p:blipFill>
          <a:blip r:embed="rId2"/>
          <a:stretch>
            <a:fillRect/>
          </a:stretch>
        </p:blipFill>
        <p:spPr>
          <a:xfrm>
            <a:off x="5752649" y="1838739"/>
            <a:ext cx="6082603" cy="3767099"/>
          </a:xfrm>
          <a:prstGeom prst="rect">
            <a:avLst/>
          </a:prstGeom>
        </p:spPr>
      </p:pic>
      <p:sp>
        <p:nvSpPr>
          <p:cNvPr id="8" name="Foliennummernplatzhalter 7">
            <a:extLst>
              <a:ext uri="{FF2B5EF4-FFF2-40B4-BE49-F238E27FC236}">
                <a16:creationId xmlns:a16="http://schemas.microsoft.com/office/drawing/2014/main" id="{45EB2329-968F-F2B8-A0DA-4944A1CC8A4D}"/>
              </a:ext>
            </a:extLst>
          </p:cNvPr>
          <p:cNvSpPr>
            <a:spLocks noGrp="1"/>
          </p:cNvSpPr>
          <p:nvPr>
            <p:ph type="sldNum" sz="quarter" idx="12"/>
          </p:nvPr>
        </p:nvSpPr>
        <p:spPr/>
        <p:txBody>
          <a:bodyPr/>
          <a:lstStyle/>
          <a:p>
            <a:fld id="{D3DC68EF-1409-4EB6-A044-E509C9215983}" type="slidenum">
              <a:rPr lang="de-DE" smtClean="0"/>
              <a:t>34</a:t>
            </a:fld>
            <a:endParaRPr lang="de-DE"/>
          </a:p>
        </p:txBody>
      </p:sp>
    </p:spTree>
    <p:extLst>
      <p:ext uri="{BB962C8B-B14F-4D97-AF65-F5344CB8AC3E}">
        <p14:creationId xmlns:p14="http://schemas.microsoft.com/office/powerpoint/2010/main" val="89803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3589E2D-8526-E849-B361-978CBA7A1070}"/>
              </a:ext>
            </a:extLst>
          </p:cNvPr>
          <p:cNvSpPr/>
          <p:nvPr/>
        </p:nvSpPr>
        <p:spPr>
          <a:xfrm>
            <a:off x="4851918" y="5467739"/>
            <a:ext cx="3881535" cy="44786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79F70D8-BEB0-410E-AC1B-F9D019853561}"/>
              </a:ext>
            </a:extLst>
          </p:cNvPr>
          <p:cNvSpPr>
            <a:spLocks noGrp="1"/>
          </p:cNvSpPr>
          <p:nvPr>
            <p:ph type="title"/>
          </p:nvPr>
        </p:nvSpPr>
        <p:spPr>
          <a:xfrm>
            <a:off x="838200" y="365126"/>
            <a:ext cx="10515600" cy="598486"/>
          </a:xfrm>
        </p:spPr>
        <p:txBody>
          <a:bodyPr>
            <a:normAutofit fontScale="90000"/>
          </a:bodyPr>
          <a:lstStyle/>
          <a:p>
            <a:pPr algn="ctr"/>
            <a:r>
              <a:rPr lang="de-DE" dirty="0"/>
              <a:t>Die Grundsätze von Kant</a:t>
            </a:r>
          </a:p>
        </p:txBody>
      </p:sp>
      <p:sp>
        <p:nvSpPr>
          <p:cNvPr id="4" name="Rechteck 3">
            <a:extLst>
              <a:ext uri="{FF2B5EF4-FFF2-40B4-BE49-F238E27FC236}">
                <a16:creationId xmlns:a16="http://schemas.microsoft.com/office/drawing/2014/main" id="{F7CD0920-6FD8-2284-524B-5D187D2BD66E}"/>
              </a:ext>
            </a:extLst>
          </p:cNvPr>
          <p:cNvSpPr/>
          <p:nvPr/>
        </p:nvSpPr>
        <p:spPr>
          <a:xfrm>
            <a:off x="4506686" y="5085184"/>
            <a:ext cx="1222310" cy="38255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A36DC1A4-E937-4000-98E3-2D24702EC6CC}"/>
              </a:ext>
            </a:extLst>
          </p:cNvPr>
          <p:cNvSpPr>
            <a:spLocks noGrp="1"/>
          </p:cNvSpPr>
          <p:nvPr>
            <p:ph idx="1"/>
          </p:nvPr>
        </p:nvSpPr>
        <p:spPr>
          <a:xfrm>
            <a:off x="755374" y="1322387"/>
            <a:ext cx="10598426" cy="5033963"/>
          </a:xfrm>
        </p:spPr>
        <p:txBody>
          <a:bodyPr>
            <a:normAutofit/>
          </a:bodyPr>
          <a:lstStyle/>
          <a:p>
            <a:pPr marL="0" indent="0" eaLnBrk="1" hangingPunct="1">
              <a:lnSpc>
                <a:spcPct val="80000"/>
              </a:lnSpc>
              <a:spcBef>
                <a:spcPct val="0"/>
              </a:spcBef>
              <a:tabLst>
                <a:tab pos="179388" algn="l"/>
                <a:tab pos="358775" algn="l"/>
                <a:tab pos="538163" algn="l"/>
              </a:tabLst>
              <a:defRPr/>
            </a:pPr>
            <a:r>
              <a:rPr lang="de-DE" sz="3200" dirty="0"/>
              <a:t> 	Ethik als oberstes Moralprinzip nach </a:t>
            </a:r>
            <a:r>
              <a:rPr lang="de-DE" sz="3200" b="1" dirty="0"/>
              <a:t>KANT</a:t>
            </a:r>
            <a:r>
              <a:rPr lang="de-DE" sz="3200" dirty="0"/>
              <a:t>:</a:t>
            </a:r>
          </a:p>
          <a:p>
            <a:pPr marL="360363" indent="-360363" eaLnBrk="1" hangingPunct="1">
              <a:lnSpc>
                <a:spcPct val="80000"/>
              </a:lnSpc>
              <a:spcBef>
                <a:spcPct val="0"/>
              </a:spcBef>
              <a:buFont typeface="Webdings" panose="05030102010509060703" pitchFamily="18" charset="2"/>
              <a:buNone/>
              <a:tabLst>
                <a:tab pos="360363" algn="l"/>
              </a:tabLst>
              <a:defRPr/>
            </a:pPr>
            <a:endParaRPr lang="de-DE" sz="3200" b="1" dirty="0"/>
          </a:p>
          <a:p>
            <a:pPr marL="715963" indent="0" eaLnBrk="1" hangingPunct="1">
              <a:lnSpc>
                <a:spcPct val="80000"/>
              </a:lnSpc>
              <a:spcBef>
                <a:spcPct val="0"/>
              </a:spcBef>
              <a:buFont typeface="Webdings" panose="05030102010509060703" pitchFamily="18" charset="2"/>
              <a:buNone/>
              <a:defRPr/>
            </a:pPr>
            <a:r>
              <a:rPr lang="de-DE" sz="3200" b="1" i="1" dirty="0"/>
              <a:t>„</a:t>
            </a:r>
            <a:r>
              <a:rPr lang="de-DE" sz="3200" b="1" i="1" dirty="0">
                <a:solidFill>
                  <a:srgbClr val="0070C0"/>
                </a:solidFill>
                <a:highlight>
                  <a:srgbClr val="FFFF00"/>
                </a:highlight>
              </a:rPr>
              <a:t>Handle nur nach derjenigen Maxime, von der Du zugleich wollen kannst, dass sie ein </a:t>
            </a:r>
            <a:r>
              <a:rPr lang="de-DE" sz="3200" b="1" i="1" u="sng" dirty="0">
                <a:solidFill>
                  <a:srgbClr val="0070C0"/>
                </a:solidFill>
                <a:highlight>
                  <a:srgbClr val="FFFF00"/>
                </a:highlight>
              </a:rPr>
              <a:t>allgemeines Gesetz </a:t>
            </a:r>
            <a:r>
              <a:rPr lang="de-DE" sz="3200" b="1" i="1" dirty="0">
                <a:solidFill>
                  <a:srgbClr val="0070C0"/>
                </a:solidFill>
                <a:highlight>
                  <a:srgbClr val="FFFF00"/>
                </a:highlight>
              </a:rPr>
              <a:t>werde</a:t>
            </a:r>
            <a:r>
              <a:rPr lang="de-DE" sz="3200" b="1" i="1" dirty="0"/>
              <a:t>.“</a:t>
            </a:r>
          </a:p>
          <a:p>
            <a:pPr marL="0" indent="0" eaLnBrk="1" hangingPunct="1">
              <a:lnSpc>
                <a:spcPct val="80000"/>
              </a:lnSpc>
              <a:spcBef>
                <a:spcPct val="0"/>
              </a:spcBef>
              <a:buFont typeface="Webdings" panose="05030102010509060703" pitchFamily="18" charset="2"/>
              <a:buNone/>
              <a:tabLst>
                <a:tab pos="179388" algn="l"/>
                <a:tab pos="358775" algn="l"/>
                <a:tab pos="538163" algn="l"/>
              </a:tabLst>
              <a:defRPr/>
            </a:pPr>
            <a:endParaRPr lang="de-DE" sz="3200" dirty="0"/>
          </a:p>
          <a:p>
            <a:pPr marL="0" indent="0" eaLnBrk="1" hangingPunct="1">
              <a:lnSpc>
                <a:spcPct val="80000"/>
              </a:lnSpc>
              <a:spcBef>
                <a:spcPct val="0"/>
              </a:spcBef>
              <a:buFont typeface="Webdings" panose="05030102010509060703" pitchFamily="18" charset="2"/>
              <a:buNone/>
              <a:tabLst>
                <a:tab pos="179388" algn="l"/>
                <a:tab pos="358775" algn="l"/>
                <a:tab pos="538163" algn="l"/>
              </a:tabLst>
              <a:defRPr/>
            </a:pPr>
            <a:endParaRPr lang="de-DE" sz="1800" dirty="0"/>
          </a:p>
          <a:p>
            <a:pPr marL="358775" indent="-358775" eaLnBrk="1" hangingPunct="1">
              <a:lnSpc>
                <a:spcPct val="80000"/>
              </a:lnSpc>
              <a:spcBef>
                <a:spcPct val="0"/>
              </a:spcBef>
              <a:tabLst>
                <a:tab pos="179388" algn="l"/>
                <a:tab pos="358775" algn="l"/>
                <a:tab pos="538163" algn="l"/>
              </a:tabLst>
              <a:defRPr/>
            </a:pPr>
            <a:r>
              <a:rPr lang="de-DE" sz="3200" dirty="0"/>
              <a:t>Ethik und kategorischer Imperativ von </a:t>
            </a:r>
            <a:r>
              <a:rPr lang="de-DE" sz="3200" b="1" dirty="0"/>
              <a:t>KANT</a:t>
            </a:r>
            <a:r>
              <a:rPr lang="de-DE" sz="3200" dirty="0"/>
              <a:t>:</a:t>
            </a:r>
          </a:p>
          <a:p>
            <a:pPr marL="358775" indent="-358775" eaLnBrk="1" hangingPunct="1">
              <a:lnSpc>
                <a:spcPct val="80000"/>
              </a:lnSpc>
              <a:spcBef>
                <a:spcPct val="0"/>
              </a:spcBef>
              <a:tabLst>
                <a:tab pos="179388" algn="l"/>
                <a:tab pos="358775" algn="l"/>
                <a:tab pos="538163" algn="l"/>
              </a:tabLst>
              <a:defRPr/>
            </a:pPr>
            <a:endParaRPr lang="de-DE" sz="3200" dirty="0"/>
          </a:p>
          <a:p>
            <a:pPr marL="715963" indent="0" eaLnBrk="1" hangingPunct="1">
              <a:lnSpc>
                <a:spcPct val="80000"/>
              </a:lnSpc>
              <a:spcBef>
                <a:spcPct val="0"/>
              </a:spcBef>
              <a:buFont typeface="Webdings" panose="05030102010509060703" pitchFamily="18" charset="2"/>
              <a:buNone/>
              <a:tabLst>
                <a:tab pos="179388" algn="l"/>
                <a:tab pos="358775" algn="l"/>
                <a:tab pos="538163" algn="l"/>
              </a:tabLst>
              <a:defRPr/>
            </a:pPr>
            <a:r>
              <a:rPr lang="de-DE" sz="3200" b="1" i="1" dirty="0"/>
              <a:t>„Handle so, dass du die </a:t>
            </a:r>
            <a:r>
              <a:rPr lang="de-DE" sz="3200" b="1" i="1" u="sng" dirty="0">
                <a:solidFill>
                  <a:srgbClr val="0070C0"/>
                </a:solidFill>
              </a:rPr>
              <a:t>Menschheit</a:t>
            </a:r>
            <a:r>
              <a:rPr lang="de-DE" sz="3200" b="1" i="1" dirty="0"/>
              <a:t> sowohl in deiner Person, als in der Person eines jeden anderen jederzeit zugleich als </a:t>
            </a:r>
            <a:r>
              <a:rPr lang="de-DE" sz="3200" b="1" i="1" dirty="0">
                <a:solidFill>
                  <a:srgbClr val="0070C0"/>
                </a:solidFill>
              </a:rPr>
              <a:t>Zweck, niemals bloß als Mittel </a:t>
            </a:r>
            <a:r>
              <a:rPr lang="de-DE" sz="3200" b="1" i="1" dirty="0"/>
              <a:t>verwendest.“</a:t>
            </a:r>
          </a:p>
          <a:p>
            <a:pPr marL="0" indent="0">
              <a:buNone/>
            </a:pPr>
            <a:endParaRPr lang="de-DE" dirty="0"/>
          </a:p>
        </p:txBody>
      </p:sp>
      <p:sp>
        <p:nvSpPr>
          <p:cNvPr id="5" name="Foliennummernplatzhalter 4">
            <a:extLst>
              <a:ext uri="{FF2B5EF4-FFF2-40B4-BE49-F238E27FC236}">
                <a16:creationId xmlns:a16="http://schemas.microsoft.com/office/drawing/2014/main" id="{CEB87DFF-B1CA-45C8-B594-61101081D00E}"/>
              </a:ext>
            </a:extLst>
          </p:cNvPr>
          <p:cNvSpPr>
            <a:spLocks noGrp="1"/>
          </p:cNvSpPr>
          <p:nvPr>
            <p:ph type="sldNum" sz="quarter" idx="12"/>
          </p:nvPr>
        </p:nvSpPr>
        <p:spPr/>
        <p:txBody>
          <a:bodyPr/>
          <a:lstStyle/>
          <a:p>
            <a:fld id="{FA85E0A2-365A-43AF-8BCA-3107E5FE6857}" type="slidenum">
              <a:rPr lang="de-DE" smtClean="0"/>
              <a:t>35</a:t>
            </a:fld>
            <a:endParaRPr lang="de-DE"/>
          </a:p>
        </p:txBody>
      </p:sp>
    </p:spTree>
    <p:extLst>
      <p:ext uri="{BB962C8B-B14F-4D97-AF65-F5344CB8AC3E}">
        <p14:creationId xmlns:p14="http://schemas.microsoft.com/office/powerpoint/2010/main" val="4019579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AAB9A-E9CC-4BD8-847F-1C439B7AD4B8}"/>
              </a:ext>
            </a:extLst>
          </p:cNvPr>
          <p:cNvSpPr>
            <a:spLocks noGrp="1"/>
          </p:cNvSpPr>
          <p:nvPr>
            <p:ph type="title"/>
          </p:nvPr>
        </p:nvSpPr>
        <p:spPr>
          <a:xfrm>
            <a:off x="838200" y="365126"/>
            <a:ext cx="10515600" cy="589032"/>
          </a:xfrm>
        </p:spPr>
        <p:txBody>
          <a:bodyPr>
            <a:normAutofit fontScale="90000"/>
          </a:bodyPr>
          <a:lstStyle/>
          <a:p>
            <a:pPr algn="ctr"/>
            <a:r>
              <a:rPr lang="de-DE" dirty="0"/>
              <a:t>Dilemma: Deontologie und Lüge</a:t>
            </a:r>
          </a:p>
        </p:txBody>
      </p:sp>
      <p:sp>
        <p:nvSpPr>
          <p:cNvPr id="3" name="Inhaltsplatzhalter 2">
            <a:extLst>
              <a:ext uri="{FF2B5EF4-FFF2-40B4-BE49-F238E27FC236}">
                <a16:creationId xmlns:a16="http://schemas.microsoft.com/office/drawing/2014/main" id="{BC54233F-8ECF-4A8A-9F67-39B2F83D65B0}"/>
              </a:ext>
            </a:extLst>
          </p:cNvPr>
          <p:cNvSpPr>
            <a:spLocks noGrp="1"/>
          </p:cNvSpPr>
          <p:nvPr>
            <p:ph idx="1"/>
          </p:nvPr>
        </p:nvSpPr>
        <p:spPr>
          <a:xfrm>
            <a:off x="646043" y="1272208"/>
            <a:ext cx="10707757" cy="4790662"/>
          </a:xfrm>
        </p:spPr>
        <p:txBody>
          <a:bodyPr>
            <a:normAutofit fontScale="47500" lnSpcReduction="20000"/>
          </a:bodyPr>
          <a:lstStyle/>
          <a:p>
            <a:pPr marL="0" indent="0">
              <a:buNone/>
            </a:pPr>
            <a:r>
              <a:rPr lang="de-DE" sz="7600" dirty="0"/>
              <a:t>Wenn sich der moralische Wert einer Handlung allein nach der abstrakten Richtigkeit bemisst, wäre z.B. eine </a:t>
            </a:r>
            <a:r>
              <a:rPr lang="de-DE" sz="7600" dirty="0">
                <a:solidFill>
                  <a:srgbClr val="0070C0"/>
                </a:solidFill>
              </a:rPr>
              <a:t>Lüge moralisch abzulehnen</a:t>
            </a:r>
            <a:r>
              <a:rPr lang="de-DE" sz="7600" dirty="0"/>
              <a:t> - unabhängig von eventuellen positiven Konsequenzen. </a:t>
            </a:r>
          </a:p>
          <a:p>
            <a:pPr marL="0" indent="0">
              <a:buNone/>
            </a:pPr>
            <a:r>
              <a:rPr lang="de-DE" sz="5100" dirty="0"/>
              <a:t>Jemandem</a:t>
            </a:r>
            <a:r>
              <a:rPr lang="de-DE" sz="6500" dirty="0"/>
              <a:t> </a:t>
            </a:r>
            <a:r>
              <a:rPr lang="de-DE" sz="5100" dirty="0"/>
              <a:t>die Unwahrheit zu sagen, verletzt ihn nämlich in seiner moralischen Integrität. </a:t>
            </a:r>
          </a:p>
          <a:p>
            <a:pPr marL="0" indent="0">
              <a:buNone/>
            </a:pPr>
            <a:endParaRPr lang="de-DE" sz="3800" dirty="0"/>
          </a:p>
          <a:p>
            <a:pPr marL="0" indent="0">
              <a:buNone/>
            </a:pPr>
            <a:r>
              <a:rPr lang="de-DE" sz="7600" dirty="0"/>
              <a:t>Jene Form, die unter keinen Umständen eine moralisch schlechte Handlung zulässt, bezeichnet man als </a:t>
            </a:r>
            <a:r>
              <a:rPr lang="de-DE" sz="7600" dirty="0">
                <a:solidFill>
                  <a:srgbClr val="0070C0"/>
                </a:solidFill>
              </a:rPr>
              <a:t>moralischen Absolutismus</a:t>
            </a:r>
            <a:r>
              <a:rPr lang="de-DE" sz="7600" dirty="0"/>
              <a:t>. </a:t>
            </a:r>
          </a:p>
          <a:p>
            <a:pPr marL="0" indent="0">
              <a:buNone/>
            </a:pPr>
            <a:r>
              <a:rPr kumimoji="0" lang="de-DE" sz="5000" b="0" i="0" u="none" strike="noStrike" kern="1200" cap="none" spc="0" normalizeH="0" baseline="0" noProof="0" dirty="0">
                <a:ln>
                  <a:noFill/>
                </a:ln>
                <a:solidFill>
                  <a:prstClr val="black"/>
                </a:solidFill>
                <a:effectLst/>
                <a:uLnTx/>
                <a:uFillTx/>
                <a:latin typeface="Calibri" panose="020F0502020204030204"/>
                <a:ea typeface="+mn-ea"/>
                <a:cs typeface="+mn-cs"/>
              </a:rPr>
              <a:t>Es gibt aber auch deontologische Auffassungen, die unter bestimmten Umständen eine Lüge zulassen.</a:t>
            </a:r>
            <a:endParaRPr lang="de-DE" sz="6000" dirty="0"/>
          </a:p>
          <a:p>
            <a:pPr marL="0" indent="0">
              <a:buNone/>
            </a:pPr>
            <a:endParaRPr lang="de-DE" sz="6200" dirty="0"/>
          </a:p>
        </p:txBody>
      </p:sp>
      <p:sp>
        <p:nvSpPr>
          <p:cNvPr id="5" name="Foliennummernplatzhalter 4">
            <a:extLst>
              <a:ext uri="{FF2B5EF4-FFF2-40B4-BE49-F238E27FC236}">
                <a16:creationId xmlns:a16="http://schemas.microsoft.com/office/drawing/2014/main" id="{A9485877-E5AF-478E-9268-00C3640DC13F}"/>
              </a:ext>
            </a:extLst>
          </p:cNvPr>
          <p:cNvSpPr>
            <a:spLocks noGrp="1"/>
          </p:cNvSpPr>
          <p:nvPr>
            <p:ph type="sldNum" sz="quarter" idx="12"/>
          </p:nvPr>
        </p:nvSpPr>
        <p:spPr/>
        <p:txBody>
          <a:bodyPr/>
          <a:lstStyle/>
          <a:p>
            <a:fld id="{FA85E0A2-365A-43AF-8BCA-3107E5FE6857}" type="slidenum">
              <a:rPr lang="de-DE" smtClean="0"/>
              <a:t>36</a:t>
            </a:fld>
            <a:endParaRPr lang="de-DE"/>
          </a:p>
        </p:txBody>
      </p:sp>
    </p:spTree>
    <p:extLst>
      <p:ext uri="{BB962C8B-B14F-4D97-AF65-F5344CB8AC3E}">
        <p14:creationId xmlns:p14="http://schemas.microsoft.com/office/powerpoint/2010/main" val="41736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AAB9A-E9CC-4BD8-847F-1C439B7AD4B8}"/>
              </a:ext>
            </a:extLst>
          </p:cNvPr>
          <p:cNvSpPr>
            <a:spLocks noGrp="1"/>
          </p:cNvSpPr>
          <p:nvPr>
            <p:ph type="title"/>
          </p:nvPr>
        </p:nvSpPr>
        <p:spPr>
          <a:xfrm>
            <a:off x="838200" y="365126"/>
            <a:ext cx="10515600" cy="589032"/>
          </a:xfrm>
        </p:spPr>
        <p:txBody>
          <a:bodyPr>
            <a:normAutofit fontScale="90000"/>
          </a:bodyPr>
          <a:lstStyle/>
          <a:p>
            <a:pPr algn="ctr"/>
            <a:r>
              <a:rPr lang="de-DE" dirty="0"/>
              <a:t>Deontologie und praktische Anwendung</a:t>
            </a:r>
          </a:p>
        </p:txBody>
      </p:sp>
      <p:sp>
        <p:nvSpPr>
          <p:cNvPr id="3" name="Inhaltsplatzhalter 2">
            <a:extLst>
              <a:ext uri="{FF2B5EF4-FFF2-40B4-BE49-F238E27FC236}">
                <a16:creationId xmlns:a16="http://schemas.microsoft.com/office/drawing/2014/main" id="{BC54233F-8ECF-4A8A-9F67-39B2F83D65B0}"/>
              </a:ext>
            </a:extLst>
          </p:cNvPr>
          <p:cNvSpPr>
            <a:spLocks noGrp="1"/>
          </p:cNvSpPr>
          <p:nvPr>
            <p:ph idx="1"/>
          </p:nvPr>
        </p:nvSpPr>
        <p:spPr>
          <a:xfrm>
            <a:off x="838200" y="1232452"/>
            <a:ext cx="10515600" cy="4890052"/>
          </a:xfrm>
        </p:spPr>
        <p:txBody>
          <a:bodyPr>
            <a:normAutofit fontScale="40000" lnSpcReduction="20000"/>
          </a:bodyPr>
          <a:lstStyle/>
          <a:p>
            <a:pPr marL="0" indent="0">
              <a:buNone/>
            </a:pPr>
            <a:endParaRPr lang="de-DE" dirty="0"/>
          </a:p>
          <a:p>
            <a:pPr marL="0" indent="0">
              <a:buNone/>
            </a:pPr>
            <a:r>
              <a:rPr lang="de-DE" sz="8600" dirty="0"/>
              <a:t>Der kategorische Imperativ verlangt also, Handlungen daraufhin zu </a:t>
            </a:r>
            <a:r>
              <a:rPr lang="de-DE" sz="8600" dirty="0">
                <a:solidFill>
                  <a:srgbClr val="0070C0"/>
                </a:solidFill>
              </a:rPr>
              <a:t>prüfen, ob sie auch dann erstrebenswert   sind, wenn jeder Mensch jederzeit und ohne Ausnahme  so handeln würde</a:t>
            </a:r>
            <a:r>
              <a:rPr lang="de-DE" sz="8600" dirty="0"/>
              <a:t>. </a:t>
            </a:r>
          </a:p>
          <a:p>
            <a:pPr marL="0" indent="0">
              <a:buNone/>
            </a:pPr>
            <a:r>
              <a:rPr lang="de-DE" sz="8600" dirty="0"/>
              <a:t>Das sichert, dass nicht nur der eigene Vorteil, sondern    </a:t>
            </a:r>
            <a:r>
              <a:rPr lang="de-DE" sz="8600" u="sng" dirty="0"/>
              <a:t>alle</a:t>
            </a:r>
            <a:r>
              <a:rPr lang="de-DE" sz="8600" dirty="0"/>
              <a:t> betroffenen Menschen berücksichtigt werden.</a:t>
            </a:r>
          </a:p>
          <a:p>
            <a:pPr marL="0" indent="0">
              <a:buNone/>
            </a:pPr>
            <a:endParaRPr lang="de-DE" sz="7000" dirty="0"/>
          </a:p>
          <a:p>
            <a:pPr marL="0" indent="0">
              <a:buNone/>
            </a:pPr>
            <a:r>
              <a:rPr lang="de-DE" sz="7000" b="1" u="sng" dirty="0"/>
              <a:t>Kritik</a:t>
            </a:r>
            <a:r>
              <a:rPr lang="de-DE" sz="7000" dirty="0"/>
              <a:t>: Deontologischen Ethiken wird vorgeworfen, dass sie „realitätsblind“ seien. Denn weder die moralischen Akteure noch die moralischen Probleme lassen sich in ein strenges Regelwerk von Handlungsmaximen zwängen. Häufig ist der </a:t>
            </a:r>
            <a:r>
              <a:rPr lang="de-DE" sz="7000" u="sng" dirty="0">
                <a:solidFill>
                  <a:srgbClr val="0070C0"/>
                </a:solidFill>
              </a:rPr>
              <a:t>Kontext</a:t>
            </a:r>
            <a:r>
              <a:rPr lang="de-DE" sz="7000" dirty="0">
                <a:solidFill>
                  <a:srgbClr val="0070C0"/>
                </a:solidFill>
              </a:rPr>
              <a:t> einer moralischen Entscheidung ausschlaggebend </a:t>
            </a:r>
            <a:r>
              <a:rPr lang="de-DE" sz="7000" dirty="0"/>
              <a:t>dafür, welches Urteil ein Mensch fällt.</a:t>
            </a:r>
          </a:p>
        </p:txBody>
      </p:sp>
      <p:sp>
        <p:nvSpPr>
          <p:cNvPr id="5" name="Foliennummernplatzhalter 4">
            <a:extLst>
              <a:ext uri="{FF2B5EF4-FFF2-40B4-BE49-F238E27FC236}">
                <a16:creationId xmlns:a16="http://schemas.microsoft.com/office/drawing/2014/main" id="{A9485877-E5AF-478E-9268-00C3640DC13F}"/>
              </a:ext>
            </a:extLst>
          </p:cNvPr>
          <p:cNvSpPr>
            <a:spLocks noGrp="1"/>
          </p:cNvSpPr>
          <p:nvPr>
            <p:ph type="sldNum" sz="quarter" idx="12"/>
          </p:nvPr>
        </p:nvSpPr>
        <p:spPr/>
        <p:txBody>
          <a:bodyPr/>
          <a:lstStyle/>
          <a:p>
            <a:fld id="{FA85E0A2-365A-43AF-8BCA-3107E5FE6857}" type="slidenum">
              <a:rPr lang="de-DE" smtClean="0"/>
              <a:t>37</a:t>
            </a:fld>
            <a:endParaRPr lang="de-DE"/>
          </a:p>
        </p:txBody>
      </p:sp>
    </p:spTree>
    <p:extLst>
      <p:ext uri="{BB962C8B-B14F-4D97-AF65-F5344CB8AC3E}">
        <p14:creationId xmlns:p14="http://schemas.microsoft.com/office/powerpoint/2010/main" val="388881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F8C8A-7FD0-4534-0C89-C0FC6CE014AC}"/>
              </a:ext>
            </a:extLst>
          </p:cNvPr>
          <p:cNvSpPr>
            <a:spLocks noGrp="1"/>
          </p:cNvSpPr>
          <p:nvPr>
            <p:ph type="title"/>
          </p:nvPr>
        </p:nvSpPr>
        <p:spPr>
          <a:xfrm>
            <a:off x="838200" y="365125"/>
            <a:ext cx="10515600" cy="829193"/>
          </a:xfrm>
        </p:spPr>
        <p:txBody>
          <a:bodyPr/>
          <a:lstStyle/>
          <a:p>
            <a:pPr algn="ctr"/>
            <a:r>
              <a:rPr lang="de-DE" dirty="0"/>
              <a:t>Deontologie und Kantianismus</a:t>
            </a:r>
          </a:p>
        </p:txBody>
      </p:sp>
      <p:sp>
        <p:nvSpPr>
          <p:cNvPr id="3" name="Inhaltsplatzhalter 2">
            <a:extLst>
              <a:ext uri="{FF2B5EF4-FFF2-40B4-BE49-F238E27FC236}">
                <a16:creationId xmlns:a16="http://schemas.microsoft.com/office/drawing/2014/main" id="{B8D6CC2C-FFCD-3CB4-E43D-61068E10CA91}"/>
              </a:ext>
            </a:extLst>
          </p:cNvPr>
          <p:cNvSpPr>
            <a:spLocks noGrp="1"/>
          </p:cNvSpPr>
          <p:nvPr>
            <p:ph idx="1"/>
          </p:nvPr>
        </p:nvSpPr>
        <p:spPr>
          <a:xfrm>
            <a:off x="838200" y="1474237"/>
            <a:ext cx="10515600" cy="4702726"/>
          </a:xfrm>
        </p:spPr>
        <p:txBody>
          <a:bodyPr>
            <a:normAutofit fontScale="92500"/>
          </a:bodyPr>
          <a:lstStyle/>
          <a:p>
            <a:pPr marL="0" lvl="0" indent="0" algn="ctr">
              <a:buNone/>
              <a:tabLst>
                <a:tab pos="457200" algn="l"/>
              </a:tabLst>
            </a:pPr>
            <a:r>
              <a:rPr lang="de-DE" sz="2800" b="1" dirty="0">
                <a:effectLst/>
                <a:latin typeface="Times New Roman" panose="02020603050405020304" pitchFamily="18" charset="0"/>
                <a:ea typeface="Times New Roman" panose="02020603050405020304" pitchFamily="18" charset="0"/>
              </a:rPr>
              <a:t>Motivation hinter moralischem Handeln:</a:t>
            </a:r>
          </a:p>
          <a:p>
            <a:pPr marL="342900" lvl="0" indent="-342900" algn="just">
              <a:tabLst>
                <a:tab pos="457200" algn="l"/>
              </a:tabLst>
            </a:pPr>
            <a:endParaRPr lang="de-DE" sz="800" b="1" dirty="0">
              <a:latin typeface="Times New Roman" panose="02020603050405020304" pitchFamily="18" charset="0"/>
              <a:ea typeface="Times New Roman" panose="02020603050405020304" pitchFamily="18" charset="0"/>
            </a:endParaRPr>
          </a:p>
          <a:p>
            <a:pPr marL="0" lvl="0" indent="0" algn="just">
              <a:buNone/>
              <a:tabLst>
                <a:tab pos="457200" algn="l"/>
              </a:tabLst>
            </a:pPr>
            <a:r>
              <a:rPr lang="de-DE" sz="2800" b="1" dirty="0">
                <a:solidFill>
                  <a:srgbClr val="0070C0"/>
                </a:solidFill>
                <a:effectLst/>
                <a:latin typeface="Times New Roman" panose="02020603050405020304" pitchFamily="18" charset="0"/>
                <a:ea typeface="Times New Roman" panose="02020603050405020304" pitchFamily="18" charset="0"/>
              </a:rPr>
              <a:t>Allgemeine Pflichtenethik:</a:t>
            </a:r>
            <a:r>
              <a:rPr lang="de-DE" sz="2800" dirty="0">
                <a:solidFill>
                  <a:srgbClr val="0070C0"/>
                </a:solidFill>
                <a:effectLst/>
                <a:latin typeface="Times New Roman" panose="02020603050405020304" pitchFamily="18" charset="0"/>
                <a:ea typeface="Times New Roman" panose="02020603050405020304" pitchFamily="18" charset="0"/>
              </a:rPr>
              <a:t> </a:t>
            </a:r>
            <a:r>
              <a:rPr lang="de-DE" sz="2800" dirty="0">
                <a:effectLst/>
                <a:latin typeface="Times New Roman" panose="02020603050405020304" pitchFamily="18" charset="0"/>
                <a:ea typeface="Times New Roman" panose="02020603050405020304" pitchFamily="18" charset="0"/>
              </a:rPr>
              <a:t>		</a:t>
            </a:r>
          </a:p>
          <a:p>
            <a:pPr marL="0" lvl="0" indent="0" algn="just">
              <a:buNone/>
              <a:tabLst>
                <a:tab pos="457200" algn="l"/>
              </a:tabLst>
            </a:pPr>
            <a:r>
              <a:rPr lang="de-DE" sz="2800" dirty="0">
                <a:effectLst/>
                <a:latin typeface="Times New Roman" panose="02020603050405020304" pitchFamily="18" charset="0"/>
                <a:ea typeface="Times New Roman" panose="02020603050405020304" pitchFamily="18" charset="0"/>
              </a:rPr>
              <a:t>Pflichtenethik kann sich auf verschiedene ethische Ansätze beziehen. Sie kann </a:t>
            </a:r>
            <a:r>
              <a:rPr lang="de-DE" sz="2800" dirty="0">
                <a:solidFill>
                  <a:srgbClr val="00B0F0"/>
                </a:solidFill>
                <a:effectLst/>
                <a:latin typeface="Times New Roman" panose="02020603050405020304" pitchFamily="18" charset="0"/>
                <a:ea typeface="Times New Roman" panose="02020603050405020304" pitchFamily="18" charset="0"/>
              </a:rPr>
              <a:t>verschiedene Gründe </a:t>
            </a:r>
            <a:r>
              <a:rPr lang="de-DE" sz="2800" dirty="0">
                <a:effectLst/>
                <a:latin typeface="Times New Roman" panose="02020603050405020304" pitchFamily="18" charset="0"/>
                <a:ea typeface="Times New Roman" panose="02020603050405020304" pitchFamily="18" charset="0"/>
              </a:rPr>
              <a:t>für die Befolgung von Pflichten berücksichtigen, darunter auch Konsequenzen, Tugenden oder moralische Prinzipien.</a:t>
            </a:r>
            <a:endParaRPr lang="de-DE" dirty="0">
              <a:effectLst/>
              <a:latin typeface="Times New Roman" panose="02020603050405020304" pitchFamily="18" charset="0"/>
              <a:ea typeface="Times New Roman" panose="02020603050405020304" pitchFamily="18" charset="0"/>
            </a:endParaRPr>
          </a:p>
          <a:p>
            <a:pPr marL="0" lvl="0" indent="0" algn="just">
              <a:buNone/>
              <a:tabLst>
                <a:tab pos="457200" algn="l"/>
              </a:tabLst>
            </a:pPr>
            <a:r>
              <a:rPr lang="de-DE" sz="2800" b="1" dirty="0">
                <a:solidFill>
                  <a:srgbClr val="0070C0"/>
                </a:solidFill>
                <a:effectLst/>
                <a:latin typeface="Times New Roman" panose="02020603050405020304" pitchFamily="18" charset="0"/>
                <a:ea typeface="Times New Roman" panose="02020603050405020304" pitchFamily="18" charset="0"/>
              </a:rPr>
              <a:t>Kantianismus:</a:t>
            </a:r>
            <a:r>
              <a:rPr lang="de-DE" sz="2800" dirty="0">
                <a:solidFill>
                  <a:srgbClr val="0070C0"/>
                </a:solidFill>
                <a:effectLst/>
                <a:latin typeface="Times New Roman" panose="02020603050405020304" pitchFamily="18" charset="0"/>
                <a:ea typeface="Times New Roman" panose="02020603050405020304" pitchFamily="18" charset="0"/>
              </a:rPr>
              <a:t> </a:t>
            </a:r>
          </a:p>
          <a:p>
            <a:pPr marL="0" lvl="0" indent="0" algn="just">
              <a:buNone/>
              <a:tabLst>
                <a:tab pos="457200" algn="l"/>
              </a:tabLst>
            </a:pPr>
            <a:r>
              <a:rPr lang="de-DE" sz="2800" dirty="0">
                <a:effectLst/>
                <a:latin typeface="Times New Roman" panose="02020603050405020304" pitchFamily="18" charset="0"/>
                <a:ea typeface="Times New Roman" panose="02020603050405020304" pitchFamily="18" charset="0"/>
              </a:rPr>
              <a:t>Der Kantianismus betont das </a:t>
            </a:r>
            <a:r>
              <a:rPr lang="de-DE" sz="2800" dirty="0">
                <a:solidFill>
                  <a:srgbClr val="00B0F0"/>
                </a:solidFill>
                <a:effectLst/>
                <a:latin typeface="Times New Roman" panose="02020603050405020304" pitchFamily="18" charset="0"/>
                <a:ea typeface="Times New Roman" panose="02020603050405020304" pitchFamily="18" charset="0"/>
              </a:rPr>
              <a:t>Pflichtbewusstsein</a:t>
            </a:r>
            <a:r>
              <a:rPr lang="de-DE" sz="2800" dirty="0">
                <a:effectLst/>
                <a:latin typeface="Times New Roman" panose="02020603050405020304" pitchFamily="18" charset="0"/>
                <a:ea typeface="Times New Roman" panose="02020603050405020304" pitchFamily="18" charset="0"/>
              </a:rPr>
              <a:t> als zentrales Motiv für moralisches Handeln. Kant argumentierte, dass Handlungen nur dann moralisch lobenswert sind, wenn sie aus </a:t>
            </a:r>
            <a:r>
              <a:rPr lang="de-DE" sz="2800" dirty="0">
                <a:solidFill>
                  <a:srgbClr val="00B0F0"/>
                </a:solidFill>
                <a:effectLst/>
                <a:latin typeface="Times New Roman" panose="02020603050405020304" pitchFamily="18" charset="0"/>
                <a:ea typeface="Times New Roman" panose="02020603050405020304" pitchFamily="18" charset="0"/>
              </a:rPr>
              <a:t>Pflichterfüllung</a:t>
            </a:r>
            <a:r>
              <a:rPr lang="de-DE" sz="2800" dirty="0">
                <a:effectLst/>
                <a:latin typeface="Times New Roman" panose="02020603050405020304" pitchFamily="18" charset="0"/>
                <a:ea typeface="Times New Roman" panose="02020603050405020304" pitchFamily="18" charset="0"/>
              </a:rPr>
              <a:t> erfolgen, nicht aus persönlichen Neigungen oder aufgrund ihrer möglichen Konsequenzen.</a:t>
            </a:r>
            <a:endParaRPr lang="de-DE" sz="2400" dirty="0">
              <a:effectLst/>
              <a:latin typeface="Times New Roman" panose="02020603050405020304" pitchFamily="18" charset="0"/>
              <a:ea typeface="Times New Roman" panose="02020603050405020304" pitchFamily="18" charset="0"/>
            </a:endParaRPr>
          </a:p>
          <a:p>
            <a:pPr marL="0" indent="0">
              <a:buNone/>
            </a:pPr>
            <a:endParaRPr lang="de-DE" dirty="0"/>
          </a:p>
        </p:txBody>
      </p:sp>
      <p:sp>
        <p:nvSpPr>
          <p:cNvPr id="4" name="Foliennummernplatzhalter 3">
            <a:extLst>
              <a:ext uri="{FF2B5EF4-FFF2-40B4-BE49-F238E27FC236}">
                <a16:creationId xmlns:a16="http://schemas.microsoft.com/office/drawing/2014/main" id="{441690E7-A778-60A9-2478-F0E166929F8D}"/>
              </a:ext>
            </a:extLst>
          </p:cNvPr>
          <p:cNvSpPr>
            <a:spLocks noGrp="1"/>
          </p:cNvSpPr>
          <p:nvPr>
            <p:ph type="sldNum" sz="quarter" idx="12"/>
          </p:nvPr>
        </p:nvSpPr>
        <p:spPr/>
        <p:txBody>
          <a:bodyPr/>
          <a:lstStyle/>
          <a:p>
            <a:fld id="{FA85E0A2-365A-43AF-8BCA-3107E5FE6857}" type="slidenum">
              <a:rPr lang="de-DE" smtClean="0"/>
              <a:t>38</a:t>
            </a:fld>
            <a:endParaRPr lang="de-DE" dirty="0"/>
          </a:p>
        </p:txBody>
      </p:sp>
    </p:spTree>
    <p:extLst>
      <p:ext uri="{BB962C8B-B14F-4D97-AF65-F5344CB8AC3E}">
        <p14:creationId xmlns:p14="http://schemas.microsoft.com/office/powerpoint/2010/main" val="273622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F8C8A-7FD0-4534-0C89-C0FC6CE014AC}"/>
              </a:ext>
            </a:extLst>
          </p:cNvPr>
          <p:cNvSpPr>
            <a:spLocks noGrp="1"/>
          </p:cNvSpPr>
          <p:nvPr>
            <p:ph type="title"/>
          </p:nvPr>
        </p:nvSpPr>
        <p:spPr>
          <a:xfrm>
            <a:off x="838200" y="365125"/>
            <a:ext cx="10515600" cy="829193"/>
          </a:xfrm>
        </p:spPr>
        <p:txBody>
          <a:bodyPr/>
          <a:lstStyle/>
          <a:p>
            <a:pPr algn="ctr"/>
            <a:r>
              <a:rPr lang="de-DE" dirty="0"/>
              <a:t>Deontologie und Kantianismus</a:t>
            </a:r>
          </a:p>
        </p:txBody>
      </p:sp>
      <p:sp>
        <p:nvSpPr>
          <p:cNvPr id="3" name="Inhaltsplatzhalter 2">
            <a:extLst>
              <a:ext uri="{FF2B5EF4-FFF2-40B4-BE49-F238E27FC236}">
                <a16:creationId xmlns:a16="http://schemas.microsoft.com/office/drawing/2014/main" id="{B8D6CC2C-FFCD-3CB4-E43D-61068E10CA91}"/>
              </a:ext>
            </a:extLst>
          </p:cNvPr>
          <p:cNvSpPr>
            <a:spLocks noGrp="1"/>
          </p:cNvSpPr>
          <p:nvPr>
            <p:ph idx="1"/>
          </p:nvPr>
        </p:nvSpPr>
        <p:spPr>
          <a:xfrm>
            <a:off x="838200" y="1474237"/>
            <a:ext cx="10515600" cy="4702726"/>
          </a:xfrm>
        </p:spPr>
        <p:txBody>
          <a:bodyPr>
            <a:normAutofit/>
          </a:bodyPr>
          <a:lstStyle/>
          <a:p>
            <a:pPr marL="0" lvl="0" indent="0" algn="ctr">
              <a:buNone/>
              <a:tabLst>
                <a:tab pos="457200" algn="l"/>
              </a:tabLst>
            </a:pPr>
            <a:r>
              <a:rPr lang="de-DE" sz="2800" b="1" dirty="0">
                <a:effectLst/>
                <a:latin typeface="Times New Roman" panose="02020603050405020304" pitchFamily="18" charset="0"/>
                <a:ea typeface="Times New Roman" panose="02020603050405020304" pitchFamily="18" charset="0"/>
              </a:rPr>
              <a:t>Formulierung der ethischen Regeln oder Prinzipien:</a:t>
            </a:r>
          </a:p>
          <a:p>
            <a:pPr marL="342900" lvl="0" indent="-342900" algn="just">
              <a:tabLst>
                <a:tab pos="457200" algn="l"/>
              </a:tabLst>
            </a:pPr>
            <a:endParaRPr lang="de-DE" sz="800" b="1" dirty="0">
              <a:latin typeface="Times New Roman" panose="02020603050405020304" pitchFamily="18" charset="0"/>
              <a:ea typeface="Times New Roman" panose="02020603050405020304" pitchFamily="18" charset="0"/>
            </a:endParaRPr>
          </a:p>
          <a:p>
            <a:pPr marL="0" lvl="0" indent="0" algn="just">
              <a:buNone/>
              <a:tabLst>
                <a:tab pos="457200" algn="l"/>
              </a:tabLst>
            </a:pPr>
            <a:r>
              <a:rPr lang="de-DE" sz="2800" b="1" dirty="0">
                <a:solidFill>
                  <a:srgbClr val="0070C0"/>
                </a:solidFill>
                <a:effectLst/>
                <a:latin typeface="Times New Roman" panose="02020603050405020304" pitchFamily="18" charset="0"/>
                <a:ea typeface="Times New Roman" panose="02020603050405020304" pitchFamily="18" charset="0"/>
              </a:rPr>
              <a:t>Allgemeine Pflichtenethik:</a:t>
            </a:r>
            <a:r>
              <a:rPr lang="de-DE" sz="2800" dirty="0">
                <a:solidFill>
                  <a:srgbClr val="0070C0"/>
                </a:solidFill>
                <a:effectLst/>
                <a:latin typeface="Times New Roman" panose="02020603050405020304" pitchFamily="18" charset="0"/>
                <a:ea typeface="Times New Roman" panose="02020603050405020304" pitchFamily="18" charset="0"/>
              </a:rPr>
              <a:t> </a:t>
            </a:r>
          </a:p>
          <a:p>
            <a:pPr marL="0" lvl="0" indent="0" algn="just">
              <a:buNone/>
              <a:tabLst>
                <a:tab pos="457200" algn="l"/>
              </a:tabLst>
            </a:pPr>
            <a:r>
              <a:rPr lang="de-DE" sz="2800" dirty="0">
                <a:effectLst/>
                <a:latin typeface="Times New Roman" panose="02020603050405020304" pitchFamily="18" charset="0"/>
                <a:ea typeface="Times New Roman" panose="02020603050405020304" pitchFamily="18" charset="0"/>
              </a:rPr>
              <a:t>Die allgemeine Pflichtenethik kann verschiedene moralische Regeln oder </a:t>
            </a:r>
            <a:r>
              <a:rPr lang="de-DE" sz="2800" dirty="0">
                <a:solidFill>
                  <a:srgbClr val="00B0F0"/>
                </a:solidFill>
                <a:effectLst/>
                <a:latin typeface="Times New Roman" panose="02020603050405020304" pitchFamily="18" charset="0"/>
                <a:ea typeface="Times New Roman" panose="02020603050405020304" pitchFamily="18" charset="0"/>
              </a:rPr>
              <a:t>Pflichten</a:t>
            </a:r>
            <a:r>
              <a:rPr lang="de-DE" sz="2800" dirty="0">
                <a:effectLst/>
                <a:latin typeface="Times New Roman" panose="02020603050405020304" pitchFamily="18" charset="0"/>
                <a:ea typeface="Times New Roman" panose="02020603050405020304" pitchFamily="18" charset="0"/>
              </a:rPr>
              <a:t> umfassen, die auf </a:t>
            </a:r>
            <a:r>
              <a:rPr lang="de-DE" sz="2800" dirty="0">
                <a:solidFill>
                  <a:srgbClr val="00B0F0"/>
                </a:solidFill>
                <a:effectLst/>
                <a:latin typeface="Times New Roman" panose="02020603050405020304" pitchFamily="18" charset="0"/>
                <a:ea typeface="Times New Roman" panose="02020603050405020304" pitchFamily="18" charset="0"/>
              </a:rPr>
              <a:t>unterschiedlichen Grundlagen </a:t>
            </a:r>
            <a:r>
              <a:rPr lang="de-DE" sz="2800" dirty="0">
                <a:effectLst/>
                <a:latin typeface="Times New Roman" panose="02020603050405020304" pitchFamily="18" charset="0"/>
                <a:ea typeface="Times New Roman" panose="02020603050405020304" pitchFamily="18" charset="0"/>
              </a:rPr>
              <a:t>beruhen können, wie z.B. Utilitarismus, Tugendethik oder religiöse Gebote.</a:t>
            </a:r>
            <a:endParaRPr lang="de-DE" sz="2400" dirty="0">
              <a:effectLst/>
              <a:latin typeface="Times New Roman" panose="02020603050405020304" pitchFamily="18" charset="0"/>
              <a:ea typeface="Times New Roman" panose="02020603050405020304" pitchFamily="18" charset="0"/>
            </a:endParaRPr>
          </a:p>
          <a:p>
            <a:pPr marL="0" lvl="0" indent="0" algn="just">
              <a:buNone/>
              <a:tabLst>
                <a:tab pos="457200" algn="l"/>
              </a:tabLst>
            </a:pPr>
            <a:r>
              <a:rPr lang="de-DE" sz="2800" b="1" dirty="0">
                <a:solidFill>
                  <a:srgbClr val="0070C0"/>
                </a:solidFill>
                <a:effectLst/>
                <a:latin typeface="Times New Roman" panose="02020603050405020304" pitchFamily="18" charset="0"/>
                <a:ea typeface="Times New Roman" panose="02020603050405020304" pitchFamily="18" charset="0"/>
              </a:rPr>
              <a:t>Kantianismus:</a:t>
            </a:r>
            <a:r>
              <a:rPr lang="de-DE" sz="2800" dirty="0">
                <a:solidFill>
                  <a:srgbClr val="0070C0"/>
                </a:solidFill>
                <a:effectLst/>
                <a:latin typeface="Times New Roman" panose="02020603050405020304" pitchFamily="18" charset="0"/>
                <a:ea typeface="Times New Roman" panose="02020603050405020304" pitchFamily="18" charset="0"/>
              </a:rPr>
              <a:t> </a:t>
            </a:r>
          </a:p>
          <a:p>
            <a:pPr marL="0" lvl="0" indent="0" algn="just">
              <a:buNone/>
              <a:tabLst>
                <a:tab pos="457200" algn="l"/>
              </a:tabLst>
            </a:pPr>
            <a:r>
              <a:rPr lang="de-DE" sz="2800" dirty="0">
                <a:effectLst/>
                <a:latin typeface="Times New Roman" panose="02020603050405020304" pitchFamily="18" charset="0"/>
                <a:ea typeface="Times New Roman" panose="02020603050405020304" pitchFamily="18" charset="0"/>
              </a:rPr>
              <a:t>Der Kantianismus konzentriert sich auf den </a:t>
            </a:r>
            <a:r>
              <a:rPr lang="de-DE" sz="2800" dirty="0">
                <a:solidFill>
                  <a:srgbClr val="00B0F0"/>
                </a:solidFill>
                <a:effectLst/>
                <a:latin typeface="Times New Roman" panose="02020603050405020304" pitchFamily="18" charset="0"/>
                <a:ea typeface="Times New Roman" panose="02020603050405020304" pitchFamily="18" charset="0"/>
              </a:rPr>
              <a:t>kategorischen Imperativ </a:t>
            </a:r>
            <a:r>
              <a:rPr lang="de-DE" sz="2800" dirty="0">
                <a:effectLst/>
                <a:latin typeface="Times New Roman" panose="02020603050405020304" pitchFamily="18" charset="0"/>
                <a:ea typeface="Times New Roman" panose="02020603050405020304" pitchFamily="18" charset="0"/>
              </a:rPr>
              <a:t>als Leitfaden für moralisches Handeln. Danach ist eine Handlung dann moralisch richtig, wenn sie als </a:t>
            </a:r>
            <a:r>
              <a:rPr lang="de-DE" sz="2800" dirty="0">
                <a:solidFill>
                  <a:srgbClr val="00B0F0"/>
                </a:solidFill>
                <a:effectLst/>
                <a:latin typeface="Times New Roman" panose="02020603050405020304" pitchFamily="18" charset="0"/>
                <a:ea typeface="Times New Roman" panose="02020603050405020304" pitchFamily="18" charset="0"/>
              </a:rPr>
              <a:t>allgemeines Gesetz </a:t>
            </a:r>
            <a:r>
              <a:rPr lang="de-DE" sz="2800" dirty="0">
                <a:effectLst/>
                <a:latin typeface="Times New Roman" panose="02020603050405020304" pitchFamily="18" charset="0"/>
                <a:ea typeface="Times New Roman" panose="02020603050405020304" pitchFamily="18" charset="0"/>
              </a:rPr>
              <a:t>für alle vernünftigen Wesen gelten könnte, ohne innere Widersprüche zu erzeugen.</a:t>
            </a:r>
            <a:endParaRPr lang="de-DE" sz="2400" dirty="0">
              <a:effectLst/>
              <a:latin typeface="Times New Roman" panose="02020603050405020304" pitchFamily="18" charset="0"/>
              <a:ea typeface="Times New Roman" panose="02020603050405020304" pitchFamily="18" charset="0"/>
            </a:endParaRPr>
          </a:p>
          <a:p>
            <a:pPr marL="0" indent="0">
              <a:buNone/>
            </a:pPr>
            <a:endParaRPr lang="de-DE" dirty="0"/>
          </a:p>
        </p:txBody>
      </p:sp>
      <p:sp>
        <p:nvSpPr>
          <p:cNvPr id="4" name="Foliennummernplatzhalter 3">
            <a:extLst>
              <a:ext uri="{FF2B5EF4-FFF2-40B4-BE49-F238E27FC236}">
                <a16:creationId xmlns:a16="http://schemas.microsoft.com/office/drawing/2014/main" id="{441690E7-A778-60A9-2478-F0E166929F8D}"/>
              </a:ext>
            </a:extLst>
          </p:cNvPr>
          <p:cNvSpPr>
            <a:spLocks noGrp="1"/>
          </p:cNvSpPr>
          <p:nvPr>
            <p:ph type="sldNum" sz="quarter" idx="12"/>
          </p:nvPr>
        </p:nvSpPr>
        <p:spPr/>
        <p:txBody>
          <a:bodyPr/>
          <a:lstStyle/>
          <a:p>
            <a:fld id="{FA85E0A2-365A-43AF-8BCA-3107E5FE6857}" type="slidenum">
              <a:rPr lang="de-DE" smtClean="0"/>
              <a:t>39</a:t>
            </a:fld>
            <a:endParaRPr lang="de-DE"/>
          </a:p>
        </p:txBody>
      </p:sp>
    </p:spTree>
    <p:extLst>
      <p:ext uri="{BB962C8B-B14F-4D97-AF65-F5344CB8AC3E}">
        <p14:creationId xmlns:p14="http://schemas.microsoft.com/office/powerpoint/2010/main" val="241713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9D3CC-8B1F-4F0F-9587-315C251D9EA2}"/>
              </a:ext>
            </a:extLst>
          </p:cNvPr>
          <p:cNvSpPr>
            <a:spLocks noGrp="1"/>
          </p:cNvSpPr>
          <p:nvPr>
            <p:ph type="title"/>
          </p:nvPr>
        </p:nvSpPr>
        <p:spPr/>
        <p:txBody>
          <a:bodyPr/>
          <a:lstStyle/>
          <a:p>
            <a:pPr algn="ctr"/>
            <a:r>
              <a:rPr lang="de-DE" dirty="0"/>
              <a:t>Ethik – Moral - Recht</a:t>
            </a:r>
          </a:p>
        </p:txBody>
      </p:sp>
      <p:pic>
        <p:nvPicPr>
          <p:cNvPr id="4" name="Inhaltsplatzhalter 3">
            <a:extLst>
              <a:ext uri="{FF2B5EF4-FFF2-40B4-BE49-F238E27FC236}">
                <a16:creationId xmlns:a16="http://schemas.microsoft.com/office/drawing/2014/main" id="{2E013A5D-A1AC-4D66-8547-AD4661E7A32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5" name="Foliennummernplatzhalter 4">
            <a:extLst>
              <a:ext uri="{FF2B5EF4-FFF2-40B4-BE49-F238E27FC236}">
                <a16:creationId xmlns:a16="http://schemas.microsoft.com/office/drawing/2014/main" id="{02B16E20-A586-4B0C-993D-A5548115FA09}"/>
              </a:ext>
            </a:extLst>
          </p:cNvPr>
          <p:cNvSpPr>
            <a:spLocks noGrp="1"/>
          </p:cNvSpPr>
          <p:nvPr>
            <p:ph type="sldNum" sz="quarter" idx="12"/>
          </p:nvPr>
        </p:nvSpPr>
        <p:spPr/>
        <p:txBody>
          <a:bodyPr/>
          <a:lstStyle/>
          <a:p>
            <a:fld id="{FA85E0A2-365A-43AF-8BCA-3107E5FE6857}" type="slidenum">
              <a:rPr lang="de-DE" smtClean="0"/>
              <a:t>4</a:t>
            </a:fld>
            <a:endParaRPr lang="de-DE"/>
          </a:p>
        </p:txBody>
      </p:sp>
    </p:spTree>
    <p:extLst>
      <p:ext uri="{BB962C8B-B14F-4D97-AF65-F5344CB8AC3E}">
        <p14:creationId xmlns:p14="http://schemas.microsoft.com/office/powerpoint/2010/main" val="1992740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E45D895-4BC8-4CD5-B19F-90AB5CE52246}"/>
              </a:ext>
            </a:extLst>
          </p:cNvPr>
          <p:cNvSpPr>
            <a:spLocks noGrp="1"/>
          </p:cNvSpPr>
          <p:nvPr>
            <p:ph type="title"/>
          </p:nvPr>
        </p:nvSpPr>
        <p:spPr/>
        <p:txBody>
          <a:bodyPr/>
          <a:lstStyle/>
          <a:p>
            <a:pPr algn="ctr"/>
            <a:r>
              <a:rPr lang="de-DE" dirty="0"/>
              <a:t>Kurzcharakterisierung</a:t>
            </a:r>
          </a:p>
        </p:txBody>
      </p:sp>
      <p:sp>
        <p:nvSpPr>
          <p:cNvPr id="8" name="Inhaltsplatzhalter 7">
            <a:extLst>
              <a:ext uri="{FF2B5EF4-FFF2-40B4-BE49-F238E27FC236}">
                <a16:creationId xmlns:a16="http://schemas.microsoft.com/office/drawing/2014/main" id="{6BD77B95-EE45-4E5C-9937-723EAA869EF2}"/>
              </a:ext>
            </a:extLst>
          </p:cNvPr>
          <p:cNvSpPr>
            <a:spLocks noGrp="1"/>
          </p:cNvSpPr>
          <p:nvPr>
            <p:ph idx="1"/>
          </p:nvPr>
        </p:nvSpPr>
        <p:spPr>
          <a:xfrm>
            <a:off x="2534478" y="2395330"/>
            <a:ext cx="7762461" cy="3473520"/>
          </a:xfrm>
        </p:spPr>
        <p:txBody>
          <a:bodyPr>
            <a:normAutofit/>
          </a:bodyPr>
          <a:lstStyle/>
          <a:p>
            <a:pPr marL="0" indent="0">
              <a:buNone/>
            </a:pPr>
            <a:r>
              <a:rPr lang="de-DE" sz="4000" dirty="0">
                <a:highlight>
                  <a:srgbClr val="FFFF00"/>
                </a:highlight>
              </a:rPr>
              <a:t>Die </a:t>
            </a:r>
            <a:r>
              <a:rPr lang="de-DE" sz="4000" dirty="0">
                <a:solidFill>
                  <a:srgbClr val="0070C0"/>
                </a:solidFill>
                <a:highlight>
                  <a:srgbClr val="FFFF00"/>
                </a:highlight>
              </a:rPr>
              <a:t>Deontologie</a:t>
            </a:r>
            <a:r>
              <a:rPr lang="de-DE" sz="4000" dirty="0">
                <a:highlight>
                  <a:srgbClr val="FFFF00"/>
                </a:highlight>
              </a:rPr>
              <a:t> / Pflichtenethik</a:t>
            </a:r>
          </a:p>
          <a:p>
            <a:pPr marL="0" indent="0">
              <a:buNone/>
            </a:pPr>
            <a:r>
              <a:rPr lang="de-DE" sz="4000" dirty="0">
                <a:highlight>
                  <a:srgbClr val="FFFF00"/>
                </a:highlight>
              </a:rPr>
              <a:t>legt den Fokus ihrer Betrachtung  auf die </a:t>
            </a:r>
            <a:r>
              <a:rPr lang="de-DE" sz="4000" b="1" dirty="0">
                <a:solidFill>
                  <a:srgbClr val="0070C0"/>
                </a:solidFill>
                <a:highlight>
                  <a:srgbClr val="FFFF00"/>
                </a:highlight>
              </a:rPr>
              <a:t>Handlung als solche </a:t>
            </a:r>
          </a:p>
        </p:txBody>
      </p:sp>
      <p:sp>
        <p:nvSpPr>
          <p:cNvPr id="6" name="Foliennummernplatzhalter 5">
            <a:extLst>
              <a:ext uri="{FF2B5EF4-FFF2-40B4-BE49-F238E27FC236}">
                <a16:creationId xmlns:a16="http://schemas.microsoft.com/office/drawing/2014/main" id="{D777F983-23BC-484E-AFC3-EE82208E64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60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BF9DCF-ED02-4383-8764-0993EBBE3CED}"/>
              </a:ext>
            </a:extLst>
          </p:cNvPr>
          <p:cNvSpPr>
            <a:spLocks noGrp="1"/>
          </p:cNvSpPr>
          <p:nvPr>
            <p:ph type="title"/>
          </p:nvPr>
        </p:nvSpPr>
        <p:spPr/>
        <p:txBody>
          <a:bodyPr/>
          <a:lstStyle/>
          <a:p>
            <a:pPr algn="ctr"/>
            <a:r>
              <a:rPr lang="de-DE" dirty="0"/>
              <a:t>Die ethischen Theorien</a:t>
            </a:r>
          </a:p>
        </p:txBody>
      </p:sp>
      <p:sp>
        <p:nvSpPr>
          <p:cNvPr id="5" name="Inhaltsplatzhalter 4">
            <a:extLst>
              <a:ext uri="{FF2B5EF4-FFF2-40B4-BE49-F238E27FC236}">
                <a16:creationId xmlns:a16="http://schemas.microsoft.com/office/drawing/2014/main" id="{201BF0F7-1FCF-438D-BB27-C79B5A491FF5}"/>
              </a:ext>
            </a:extLst>
          </p:cNvPr>
          <p:cNvSpPr>
            <a:spLocks noGrp="1"/>
          </p:cNvSpPr>
          <p:nvPr>
            <p:ph idx="1"/>
          </p:nvPr>
        </p:nvSpPr>
        <p:spPr>
          <a:xfrm>
            <a:off x="838199" y="1825625"/>
            <a:ext cx="10850217" cy="4351338"/>
          </a:xfrm>
        </p:spPr>
        <p:txBody>
          <a:bodyPr>
            <a:normAutofit/>
          </a:bodyPr>
          <a:lstStyle/>
          <a:p>
            <a:pPr marL="0" indent="0" algn="ctr">
              <a:buNone/>
            </a:pPr>
            <a:endParaRPr lang="de-DE" dirty="0"/>
          </a:p>
          <a:p>
            <a:pPr marL="0" indent="0" algn="ctr">
              <a:buNone/>
            </a:pPr>
            <a:endParaRPr lang="de-DE" sz="5400" dirty="0"/>
          </a:p>
          <a:p>
            <a:pPr marL="0" indent="0" algn="ctr">
              <a:buNone/>
            </a:pPr>
            <a:r>
              <a:rPr lang="de-DE" sz="5800" b="1" dirty="0">
                <a:solidFill>
                  <a:srgbClr val="0070C0"/>
                </a:solidFill>
              </a:rPr>
              <a:t>Utilitarismus </a:t>
            </a:r>
            <a:r>
              <a:rPr lang="de-DE" sz="5800" dirty="0">
                <a:solidFill>
                  <a:srgbClr val="0070C0"/>
                </a:solidFill>
              </a:rPr>
              <a:t>/ Konsequenzialismus</a:t>
            </a:r>
          </a:p>
        </p:txBody>
      </p:sp>
      <p:sp>
        <p:nvSpPr>
          <p:cNvPr id="3" name="Foliennummernplatzhalter 2">
            <a:extLst>
              <a:ext uri="{FF2B5EF4-FFF2-40B4-BE49-F238E27FC236}">
                <a16:creationId xmlns:a16="http://schemas.microsoft.com/office/drawing/2014/main" id="{DD04E14F-FE98-4485-91F7-782E727E8F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09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4E51995-DA45-42D4-8D95-BF6761EB341C}"/>
              </a:ext>
            </a:extLst>
          </p:cNvPr>
          <p:cNvSpPr>
            <a:spLocks noGrp="1"/>
          </p:cNvSpPr>
          <p:nvPr>
            <p:ph type="title"/>
          </p:nvPr>
        </p:nvSpPr>
        <p:spPr>
          <a:xfrm>
            <a:off x="838200" y="365126"/>
            <a:ext cx="10515600" cy="748058"/>
          </a:xfrm>
        </p:spPr>
        <p:txBody>
          <a:bodyPr/>
          <a:lstStyle/>
          <a:p>
            <a:pPr algn="ctr"/>
            <a:r>
              <a:rPr lang="de-DE" dirty="0"/>
              <a:t>Grundkonzept der utilitaristischen Ethik</a:t>
            </a:r>
          </a:p>
        </p:txBody>
      </p:sp>
      <p:sp>
        <p:nvSpPr>
          <p:cNvPr id="5" name="Inhaltsplatzhalter 4">
            <a:extLst>
              <a:ext uri="{FF2B5EF4-FFF2-40B4-BE49-F238E27FC236}">
                <a16:creationId xmlns:a16="http://schemas.microsoft.com/office/drawing/2014/main" id="{3A3F6578-8996-4E28-9B6C-FBA9F2921313}"/>
              </a:ext>
            </a:extLst>
          </p:cNvPr>
          <p:cNvSpPr>
            <a:spLocks noGrp="1"/>
          </p:cNvSpPr>
          <p:nvPr>
            <p:ph idx="1"/>
          </p:nvPr>
        </p:nvSpPr>
        <p:spPr>
          <a:xfrm>
            <a:off x="838200" y="1322173"/>
            <a:ext cx="9717157" cy="4854790"/>
          </a:xfrm>
        </p:spPr>
        <p:txBody>
          <a:bodyPr>
            <a:normAutofit/>
          </a:bodyPr>
          <a:lstStyle/>
          <a:p>
            <a:pPr marL="0" indent="0">
              <a:buNone/>
            </a:pPr>
            <a:endParaRPr lang="de-DE" sz="3000" b="1" dirty="0">
              <a:solidFill>
                <a:srgbClr val="0070C0"/>
              </a:solidFill>
            </a:endParaRPr>
          </a:p>
          <a:p>
            <a:pPr marL="0" indent="0">
              <a:buNone/>
            </a:pPr>
            <a:r>
              <a:rPr lang="de-DE" sz="3000" b="1" dirty="0">
                <a:solidFill>
                  <a:srgbClr val="0070C0"/>
                </a:solidFill>
              </a:rPr>
              <a:t>Utilitarismus oder Konsequenzialismus</a:t>
            </a:r>
          </a:p>
          <a:p>
            <a:pPr marL="0" indent="0">
              <a:buNone/>
            </a:pPr>
            <a:endParaRPr lang="de-DE" sz="800" b="1" dirty="0">
              <a:solidFill>
                <a:srgbClr val="0070C0"/>
              </a:solidFill>
            </a:endParaRPr>
          </a:p>
          <a:p>
            <a:pPr marL="0" indent="0">
              <a:lnSpc>
                <a:spcPts val="3800"/>
              </a:lnSpc>
              <a:buNone/>
            </a:pPr>
            <a:r>
              <a:rPr lang="de-DE" sz="3200" dirty="0"/>
              <a:t>Wichtigste Typen einer normsetzenden normativen Ethik sind neben der deontologischen Ethik die </a:t>
            </a:r>
            <a:r>
              <a:rPr lang="de-DE" sz="3200" dirty="0">
                <a:solidFill>
                  <a:srgbClr val="0070C0"/>
                </a:solidFill>
              </a:rPr>
              <a:t>utilitaristischen</a:t>
            </a:r>
            <a:r>
              <a:rPr lang="de-DE" sz="3200" dirty="0"/>
              <a:t> oder </a:t>
            </a:r>
            <a:r>
              <a:rPr lang="de-DE" sz="3200" dirty="0" err="1"/>
              <a:t>konsequenzialistischen</a:t>
            </a:r>
            <a:r>
              <a:rPr lang="de-DE" sz="3200" dirty="0"/>
              <a:t> </a:t>
            </a:r>
            <a:r>
              <a:rPr lang="de-DE" sz="3200" dirty="0">
                <a:solidFill>
                  <a:srgbClr val="0070C0"/>
                </a:solidFill>
              </a:rPr>
              <a:t>Ethiken</a:t>
            </a:r>
            <a:r>
              <a:rPr lang="de-DE" sz="3200" dirty="0"/>
              <a:t>.</a:t>
            </a:r>
          </a:p>
          <a:p>
            <a:pPr marL="0" indent="0">
              <a:lnSpc>
                <a:spcPts val="3360"/>
              </a:lnSpc>
              <a:buNone/>
            </a:pPr>
            <a:r>
              <a:rPr lang="de-DE" sz="3200" dirty="0"/>
              <a:t>Diese beurteilen die moralische Richtigkeit und Falschheit von Handlungen ausschließlich aufgrund der (abzusehenden oder abgesehenen) </a:t>
            </a:r>
            <a:r>
              <a:rPr lang="de-DE" sz="3200" b="1" dirty="0">
                <a:solidFill>
                  <a:srgbClr val="0070C0"/>
                </a:solidFill>
              </a:rPr>
              <a:t>Handlungsfolgen</a:t>
            </a:r>
            <a:r>
              <a:rPr lang="de-DE" sz="3200" dirty="0"/>
              <a:t>.</a:t>
            </a:r>
          </a:p>
        </p:txBody>
      </p:sp>
      <p:sp>
        <p:nvSpPr>
          <p:cNvPr id="3" name="Foliennummernplatzhalter 2">
            <a:extLst>
              <a:ext uri="{FF2B5EF4-FFF2-40B4-BE49-F238E27FC236}">
                <a16:creationId xmlns:a16="http://schemas.microsoft.com/office/drawing/2014/main" id="{B9B20C24-4488-4D57-8290-4877FD36D577}"/>
              </a:ext>
            </a:extLst>
          </p:cNvPr>
          <p:cNvSpPr>
            <a:spLocks noGrp="1"/>
          </p:cNvSpPr>
          <p:nvPr>
            <p:ph type="sldNum" sz="quarter" idx="12"/>
          </p:nvPr>
        </p:nvSpPr>
        <p:spPr/>
        <p:txBody>
          <a:bodyPr/>
          <a:lstStyle/>
          <a:p>
            <a:fld id="{FA85E0A2-365A-43AF-8BCA-3107E5FE6857}" type="slidenum">
              <a:rPr lang="de-DE" smtClean="0"/>
              <a:t>42</a:t>
            </a:fld>
            <a:endParaRPr lang="de-DE"/>
          </a:p>
        </p:txBody>
      </p:sp>
    </p:spTree>
    <p:extLst>
      <p:ext uri="{BB962C8B-B14F-4D97-AF65-F5344CB8AC3E}">
        <p14:creationId xmlns:p14="http://schemas.microsoft.com/office/powerpoint/2010/main" val="3793618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483FBAA-F4C8-47A8-9481-D76270CE87C9}"/>
              </a:ext>
            </a:extLst>
          </p:cNvPr>
          <p:cNvSpPr txBox="1"/>
          <p:nvPr/>
        </p:nvSpPr>
        <p:spPr>
          <a:xfrm>
            <a:off x="627106" y="1497657"/>
            <a:ext cx="10937788" cy="4594078"/>
          </a:xfrm>
          <a:prstGeom prst="rect">
            <a:avLst/>
          </a:prstGeom>
          <a:noFill/>
        </p:spPr>
        <p:txBody>
          <a:bodyPr wrap="square">
            <a:spAutoFit/>
          </a:bodyPr>
          <a:lstStyle/>
          <a:p>
            <a:r>
              <a:rPr lang="de-DE" sz="3200" dirty="0"/>
              <a:t>Der Utilitarismus ist eine Strömung, die im 18. Jahrhundert durch </a:t>
            </a:r>
            <a:r>
              <a:rPr lang="de-DE" sz="3200" b="1" dirty="0">
                <a:solidFill>
                  <a:srgbClr val="0070C0"/>
                </a:solidFill>
              </a:rPr>
              <a:t>Jeremy Bentham </a:t>
            </a:r>
            <a:r>
              <a:rPr lang="de-DE" sz="3200" dirty="0"/>
              <a:t>begründet wurde.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Im Gegensatz zu der deontologischen Pflichtenethik </a:t>
            </a:r>
            <a:r>
              <a:rPr kumimoji="0" lang="de-DE" sz="3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bewertet er den Wert einer Handlung allein nach </a:t>
            </a:r>
            <a:r>
              <a:rPr lang="de-DE" sz="3200" dirty="0">
                <a:solidFill>
                  <a:prstClr val="black"/>
                </a:solidFill>
                <a:highlight>
                  <a:srgbClr val="FFFF00"/>
                </a:highlight>
                <a:latin typeface="Calibri" panose="020F0502020204030204"/>
              </a:rPr>
              <a:t>d</a:t>
            </a:r>
            <a:r>
              <a:rPr kumimoji="0" lang="de-DE" sz="3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en </a:t>
            </a:r>
            <a:r>
              <a:rPr kumimoji="0" lang="de-DE" sz="320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rPr>
              <a:t>Folgen</a:t>
            </a:r>
            <a:r>
              <a:rPr kumimoji="0" lang="de-DE" sz="3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de-DE" sz="3200" dirty="0"/>
              <a:t>Danach besteht die </a:t>
            </a:r>
            <a:r>
              <a:rPr lang="de-DE" sz="3200" dirty="0">
                <a:highlight>
                  <a:srgbClr val="FFFF00"/>
                </a:highlight>
              </a:rPr>
              <a:t>Ethik</a:t>
            </a:r>
            <a:r>
              <a:rPr lang="de-DE" sz="3200" dirty="0"/>
              <a:t> in der Suche nach dem </a:t>
            </a:r>
            <a:r>
              <a:rPr lang="de-DE" sz="3200" dirty="0">
                <a:solidFill>
                  <a:srgbClr val="0070C0"/>
                </a:solidFill>
                <a:highlight>
                  <a:srgbClr val="FFFF00"/>
                </a:highlight>
              </a:rPr>
              <a:t>größtmöglichen individuellen Glück</a:t>
            </a:r>
            <a:r>
              <a:rPr lang="de-DE" sz="3200" dirty="0">
                <a:solidFill>
                  <a:srgbClr val="0070C0"/>
                </a:solidFill>
              </a:rPr>
              <a:t> </a:t>
            </a:r>
            <a:r>
              <a:rPr lang="de-DE" sz="3200" dirty="0"/>
              <a:t>für eine </a:t>
            </a:r>
            <a:r>
              <a:rPr lang="de-DE" sz="3200" dirty="0">
                <a:solidFill>
                  <a:srgbClr val="0070C0"/>
                </a:solidFill>
                <a:highlight>
                  <a:srgbClr val="FFFF00"/>
                </a:highlight>
              </a:rPr>
              <a:t>möglichst große Zahl von Menschen</a:t>
            </a:r>
            <a:r>
              <a:rPr lang="de-DE" sz="3200" b="1" dirty="0"/>
              <a:t>. </a:t>
            </a:r>
          </a:p>
          <a:p>
            <a:endParaRPr lang="de-DE" sz="2400" spc="-30" dirty="0"/>
          </a:p>
          <a:p>
            <a:r>
              <a:rPr lang="de-DE" sz="2400" spc="-30" dirty="0"/>
              <a:t>Der Utilitarismus ist inspiriert von den antiken Epikureern und dem Hedonismus;  </a:t>
            </a:r>
          </a:p>
          <a:p>
            <a:r>
              <a:rPr lang="de-DE" sz="2400" dirty="0"/>
              <a:t>er wägt Freude und Leid ab, um die besten Bedingungen für das Glück zu sichern („</a:t>
            </a:r>
            <a:r>
              <a:rPr lang="de-DE" sz="2400" dirty="0">
                <a:solidFill>
                  <a:srgbClr val="0070C0"/>
                </a:solidFill>
              </a:rPr>
              <a:t>Hedonistische Kalkül</a:t>
            </a:r>
            <a:r>
              <a:rPr lang="de-DE" sz="2400" dirty="0"/>
              <a:t>“)</a:t>
            </a:r>
          </a:p>
        </p:txBody>
      </p:sp>
      <p:sp>
        <p:nvSpPr>
          <p:cNvPr id="2" name="Titel 1">
            <a:extLst>
              <a:ext uri="{FF2B5EF4-FFF2-40B4-BE49-F238E27FC236}">
                <a16:creationId xmlns:a16="http://schemas.microsoft.com/office/drawing/2014/main" id="{D215473D-68CF-40EA-9F5D-A8E683A18173}"/>
              </a:ext>
            </a:extLst>
          </p:cNvPr>
          <p:cNvSpPr>
            <a:spLocks noGrp="1"/>
          </p:cNvSpPr>
          <p:nvPr>
            <p:ph type="title"/>
          </p:nvPr>
        </p:nvSpPr>
        <p:spPr>
          <a:xfrm>
            <a:off x="838200" y="230841"/>
            <a:ext cx="10515600" cy="663681"/>
          </a:xfrm>
        </p:spPr>
        <p:txBody>
          <a:bodyPr>
            <a:normAutofit/>
          </a:bodyPr>
          <a:lstStyle/>
          <a:p>
            <a:pPr algn="ctr"/>
            <a:r>
              <a:rPr lang="de-DE" sz="3600" dirty="0"/>
              <a:t>Utilitarismus</a:t>
            </a:r>
            <a:endParaRPr lang="de-DE" dirty="0"/>
          </a:p>
        </p:txBody>
      </p:sp>
      <p:sp>
        <p:nvSpPr>
          <p:cNvPr id="5" name="Foliennummernplatzhalter 4">
            <a:extLst>
              <a:ext uri="{FF2B5EF4-FFF2-40B4-BE49-F238E27FC236}">
                <a16:creationId xmlns:a16="http://schemas.microsoft.com/office/drawing/2014/main" id="{6727F89F-4538-410A-A53C-A4B4954395C7}"/>
              </a:ext>
            </a:extLst>
          </p:cNvPr>
          <p:cNvSpPr>
            <a:spLocks noGrp="1"/>
          </p:cNvSpPr>
          <p:nvPr>
            <p:ph type="sldNum" sz="quarter" idx="12"/>
          </p:nvPr>
        </p:nvSpPr>
        <p:spPr/>
        <p:txBody>
          <a:bodyPr/>
          <a:lstStyle/>
          <a:p>
            <a:fld id="{FA85E0A2-365A-43AF-8BCA-3107E5FE6857}" type="slidenum">
              <a:rPr lang="de-DE" smtClean="0"/>
              <a:t>43</a:t>
            </a:fld>
            <a:endParaRPr lang="de-DE"/>
          </a:p>
        </p:txBody>
      </p:sp>
    </p:spTree>
    <p:extLst>
      <p:ext uri="{BB962C8B-B14F-4D97-AF65-F5344CB8AC3E}">
        <p14:creationId xmlns:p14="http://schemas.microsoft.com/office/powerpoint/2010/main" val="3454438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63F63A3-F87B-2784-F5EF-2562B87FB39B}"/>
              </a:ext>
            </a:extLst>
          </p:cNvPr>
          <p:cNvSpPr>
            <a:spLocks noGrp="1"/>
          </p:cNvSpPr>
          <p:nvPr>
            <p:ph sz="half" idx="2"/>
          </p:nvPr>
        </p:nvSpPr>
        <p:spPr>
          <a:xfrm>
            <a:off x="6689034" y="2530470"/>
            <a:ext cx="4405064" cy="3503889"/>
          </a:xfrm>
        </p:spPr>
        <p:txBody>
          <a:bodyPr>
            <a:normAutofit fontScale="92500" lnSpcReduction="20000"/>
          </a:bodyPr>
          <a:lstStyle/>
          <a:p>
            <a:pPr marL="0" indent="0">
              <a:buNone/>
            </a:pPr>
            <a:r>
              <a:rPr lang="de-DE" sz="2400" dirty="0">
                <a:effectLst/>
              </a:rPr>
              <a:t>„Die Natur hat die Menschheit unter die </a:t>
            </a:r>
            <a:r>
              <a:rPr lang="de-DE" sz="2400" u="sng" dirty="0">
                <a:effectLst/>
              </a:rPr>
              <a:t>Herrschaft zweier souveräner Gebieter – </a:t>
            </a:r>
            <a:r>
              <a:rPr lang="de-DE" sz="2400" u="sng" dirty="0">
                <a:solidFill>
                  <a:srgbClr val="00B0F0"/>
                </a:solidFill>
                <a:effectLst/>
              </a:rPr>
              <a:t>Leid und Freude</a:t>
            </a:r>
            <a:r>
              <a:rPr lang="de-DE" sz="2400" dirty="0">
                <a:solidFill>
                  <a:srgbClr val="00B0F0"/>
                </a:solidFill>
                <a:effectLst/>
              </a:rPr>
              <a:t> </a:t>
            </a:r>
            <a:r>
              <a:rPr lang="de-DE" sz="2400" dirty="0">
                <a:effectLst/>
              </a:rPr>
              <a:t>– gestellt. </a:t>
            </a:r>
          </a:p>
          <a:p>
            <a:pPr marL="0" indent="0">
              <a:buNone/>
            </a:pPr>
            <a:r>
              <a:rPr lang="de-DE" sz="2400" dirty="0">
                <a:effectLst/>
              </a:rPr>
              <a:t>Es ist an ihnen aufzuzeigen, was wir tun sollen, wie auch zu bestimmen, was wir tun werden. </a:t>
            </a:r>
          </a:p>
          <a:p>
            <a:pPr marL="0" indent="0">
              <a:buNone/>
            </a:pPr>
            <a:r>
              <a:rPr lang="de-DE" sz="2400" dirty="0">
                <a:effectLst/>
              </a:rPr>
              <a:t>Sowohl der </a:t>
            </a:r>
            <a:r>
              <a:rPr lang="de-DE" sz="2400" dirty="0">
                <a:solidFill>
                  <a:srgbClr val="00B0F0"/>
                </a:solidFill>
                <a:effectLst/>
              </a:rPr>
              <a:t>Maßstab für Richtig und Falsch </a:t>
            </a:r>
            <a:r>
              <a:rPr lang="de-DE" sz="2400" dirty="0">
                <a:effectLst/>
              </a:rPr>
              <a:t>als auch die Kette der Ursachen und Wirkungen sind an ihrem Thron festgemacht.“</a:t>
            </a:r>
            <a:br>
              <a:rPr lang="de-DE" dirty="0">
                <a:effectLst/>
              </a:rPr>
            </a:br>
            <a:br>
              <a:rPr lang="de-DE" dirty="0">
                <a:effectLst/>
              </a:rPr>
            </a:br>
            <a:endParaRPr lang="de-DE" dirty="0"/>
          </a:p>
        </p:txBody>
      </p:sp>
      <p:sp>
        <p:nvSpPr>
          <p:cNvPr id="4" name="Foliennummernplatzhalter 3">
            <a:extLst>
              <a:ext uri="{FF2B5EF4-FFF2-40B4-BE49-F238E27FC236}">
                <a16:creationId xmlns:a16="http://schemas.microsoft.com/office/drawing/2014/main" id="{D2E2CF4D-E9B4-EDD8-FF84-2BBBE6528803}"/>
              </a:ext>
            </a:extLst>
          </p:cNvPr>
          <p:cNvSpPr>
            <a:spLocks noGrp="1"/>
          </p:cNvSpPr>
          <p:nvPr>
            <p:ph type="sldNum" sz="quarter" idx="12"/>
          </p:nvPr>
        </p:nvSpPr>
        <p:spPr/>
        <p:txBody>
          <a:bodyPr/>
          <a:lstStyle/>
          <a:p>
            <a:fld id="{FA85E0A2-365A-43AF-8BCA-3107E5FE6857}" type="slidenum">
              <a:rPr lang="de-DE" smtClean="0"/>
              <a:t>44</a:t>
            </a:fld>
            <a:endParaRPr lang="de-DE"/>
          </a:p>
        </p:txBody>
      </p:sp>
      <p:pic>
        <p:nvPicPr>
          <p:cNvPr id="7" name="Grafik 6">
            <a:extLst>
              <a:ext uri="{FF2B5EF4-FFF2-40B4-BE49-F238E27FC236}">
                <a16:creationId xmlns:a16="http://schemas.microsoft.com/office/drawing/2014/main" id="{FA914EFD-6C4D-56A1-4E36-3234ED538D8B}"/>
              </a:ext>
            </a:extLst>
          </p:cNvPr>
          <p:cNvPicPr>
            <a:picLocks noChangeAspect="1"/>
          </p:cNvPicPr>
          <p:nvPr/>
        </p:nvPicPr>
        <p:blipFill>
          <a:blip r:embed="rId2"/>
          <a:stretch>
            <a:fillRect/>
          </a:stretch>
        </p:blipFill>
        <p:spPr>
          <a:xfrm>
            <a:off x="1724855" y="747299"/>
            <a:ext cx="3668782" cy="4713688"/>
          </a:xfrm>
          <a:prstGeom prst="rect">
            <a:avLst/>
          </a:prstGeom>
        </p:spPr>
      </p:pic>
      <p:sp>
        <p:nvSpPr>
          <p:cNvPr id="9" name="Textfeld 8">
            <a:extLst>
              <a:ext uri="{FF2B5EF4-FFF2-40B4-BE49-F238E27FC236}">
                <a16:creationId xmlns:a16="http://schemas.microsoft.com/office/drawing/2014/main" id="{9C46E54A-D6DB-9604-4AAD-C70C45FD01E1}"/>
              </a:ext>
            </a:extLst>
          </p:cNvPr>
          <p:cNvSpPr txBox="1"/>
          <p:nvPr/>
        </p:nvSpPr>
        <p:spPr>
          <a:xfrm>
            <a:off x="2052735" y="5665027"/>
            <a:ext cx="3811352" cy="369332"/>
          </a:xfrm>
          <a:prstGeom prst="rect">
            <a:avLst/>
          </a:prstGeom>
          <a:noFill/>
        </p:spPr>
        <p:txBody>
          <a:bodyPr wrap="square">
            <a:spAutoFit/>
          </a:bodyPr>
          <a:lstStyle/>
          <a:p>
            <a:r>
              <a:rPr kumimoji="0" lang="de-DE" b="1" i="0" u="none" strike="noStrike" kern="1200" cap="none" spc="0" normalizeH="0" baseline="0" noProof="0" dirty="0">
                <a:ln>
                  <a:noFill/>
                </a:ln>
                <a:solidFill>
                  <a:prstClr val="black"/>
                </a:solidFill>
                <a:effectLst/>
                <a:uLnTx/>
                <a:uFillTx/>
                <a:latin typeface="Calibri Light" panose="020F0302020204030204"/>
                <a:ea typeface="+mj-ea"/>
                <a:cs typeface="+mj-cs"/>
              </a:rPr>
              <a:t>Jeremy Bentham  (1748 - 1832</a:t>
            </a:r>
            <a:r>
              <a:rPr kumimoji="0" lang="de-DE" sz="1200" i="0" u="none" strike="noStrike" kern="1200" cap="none" spc="0" normalizeH="0" baseline="0" noProof="0" dirty="0">
                <a:ln>
                  <a:noFill/>
                </a:ln>
                <a:solidFill>
                  <a:prstClr val="black"/>
                </a:solidFill>
                <a:effectLst/>
                <a:uLnTx/>
                <a:uFillTx/>
                <a:latin typeface="Calibri Light" panose="020F0302020204030204"/>
                <a:ea typeface="+mj-ea"/>
                <a:cs typeface="+mj-cs"/>
              </a:rPr>
              <a:t>)</a:t>
            </a:r>
            <a:endParaRPr lang="de-DE" sz="1100" dirty="0"/>
          </a:p>
        </p:txBody>
      </p:sp>
      <p:sp>
        <p:nvSpPr>
          <p:cNvPr id="11" name="Textfeld 10">
            <a:extLst>
              <a:ext uri="{FF2B5EF4-FFF2-40B4-BE49-F238E27FC236}">
                <a16:creationId xmlns:a16="http://schemas.microsoft.com/office/drawing/2014/main" id="{47A3A32F-414E-CE95-F385-B597D794477B}"/>
              </a:ext>
            </a:extLst>
          </p:cNvPr>
          <p:cNvSpPr txBox="1"/>
          <p:nvPr/>
        </p:nvSpPr>
        <p:spPr>
          <a:xfrm>
            <a:off x="6689034" y="823641"/>
            <a:ext cx="4774096" cy="1292662"/>
          </a:xfrm>
          <a:prstGeom prst="rect">
            <a:avLst/>
          </a:prstGeom>
          <a:noFill/>
        </p:spPr>
        <p:txBody>
          <a:bodyPr wrap="square">
            <a:spAutoFit/>
          </a:bodyPr>
          <a:lstStyle/>
          <a:p>
            <a:r>
              <a:rPr lang="en-US" sz="2600" dirty="0"/>
              <a:t>“It is the </a:t>
            </a:r>
            <a:r>
              <a:rPr lang="en-US" sz="2600" u="sng" dirty="0">
                <a:solidFill>
                  <a:srgbClr val="0070C0"/>
                </a:solidFill>
              </a:rPr>
              <a:t>greatest good to the greatest number </a:t>
            </a:r>
            <a:r>
              <a:rPr lang="en-US" sz="2600" dirty="0"/>
              <a:t>which is the measure of right and wrong”</a:t>
            </a:r>
            <a:endParaRPr lang="de-DE" sz="2600" dirty="0"/>
          </a:p>
        </p:txBody>
      </p:sp>
    </p:spTree>
    <p:extLst>
      <p:ext uri="{BB962C8B-B14F-4D97-AF65-F5344CB8AC3E}">
        <p14:creationId xmlns:p14="http://schemas.microsoft.com/office/powerpoint/2010/main" val="1927230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483FBAA-F4C8-47A8-9481-D76270CE87C9}"/>
              </a:ext>
            </a:extLst>
          </p:cNvPr>
          <p:cNvSpPr txBox="1"/>
          <p:nvPr/>
        </p:nvSpPr>
        <p:spPr>
          <a:xfrm>
            <a:off x="970132" y="1471000"/>
            <a:ext cx="10070757" cy="4308872"/>
          </a:xfrm>
          <a:prstGeom prst="rect">
            <a:avLst/>
          </a:prstGeom>
          <a:noFill/>
        </p:spPr>
        <p:txBody>
          <a:bodyPr wrap="square">
            <a:spAutoFit/>
          </a:bodyPr>
          <a:lstStyle/>
          <a:p>
            <a:endParaRPr lang="de-DE" sz="800" dirty="0"/>
          </a:p>
          <a:p>
            <a:r>
              <a:rPr lang="de-DE" sz="3200" dirty="0"/>
              <a:t>Nach </a:t>
            </a:r>
            <a:r>
              <a:rPr lang="de-DE" sz="3200" b="1" dirty="0">
                <a:solidFill>
                  <a:srgbClr val="0070C0"/>
                </a:solidFill>
              </a:rPr>
              <a:t>Bentham</a:t>
            </a:r>
            <a:r>
              <a:rPr lang="de-DE" sz="3200" dirty="0"/>
              <a:t>, zeige die anthropologische Beobachtung nicht nur, dass </a:t>
            </a:r>
            <a:r>
              <a:rPr lang="de-DE" sz="3200" dirty="0">
                <a:solidFill>
                  <a:srgbClr val="0070C0"/>
                </a:solidFill>
              </a:rPr>
              <a:t>alle Menschen aus Eigeninteresse und entsprechend ihren persönlichen Bedürfnissen handelten</a:t>
            </a:r>
            <a:r>
              <a:rPr lang="de-DE" sz="3200" dirty="0"/>
              <a:t>, sondern auch, dass sie dabei alle abwägen und kalkulieren. </a:t>
            </a:r>
          </a:p>
          <a:p>
            <a:endParaRPr lang="de-DE" sz="1200" dirty="0"/>
          </a:p>
          <a:p>
            <a:endParaRPr lang="de-DE" sz="1200" dirty="0"/>
          </a:p>
          <a:p>
            <a:r>
              <a:rPr lang="de-DE" sz="3200" dirty="0"/>
              <a:t>Man unterscheidet </a:t>
            </a:r>
            <a:r>
              <a:rPr lang="de-DE" sz="3200" b="1" dirty="0">
                <a:solidFill>
                  <a:srgbClr val="0070C0"/>
                </a:solidFill>
              </a:rPr>
              <a:t>Benthams</a:t>
            </a:r>
            <a:r>
              <a:rPr lang="de-DE" sz="3200" dirty="0"/>
              <a:t> </a:t>
            </a:r>
            <a:r>
              <a:rPr lang="de-DE" sz="3200" dirty="0">
                <a:solidFill>
                  <a:srgbClr val="0070C0"/>
                </a:solidFill>
              </a:rPr>
              <a:t>quantitativen Utilitarismus </a:t>
            </a:r>
            <a:r>
              <a:rPr lang="de-DE" sz="3200" dirty="0"/>
              <a:t>vom </a:t>
            </a:r>
            <a:r>
              <a:rPr lang="de-DE" sz="3200" dirty="0">
                <a:solidFill>
                  <a:srgbClr val="0070C0"/>
                </a:solidFill>
              </a:rPr>
              <a:t>qualitativen Utilitarismus</a:t>
            </a:r>
            <a:r>
              <a:rPr lang="de-DE" sz="3200" dirty="0"/>
              <a:t> </a:t>
            </a:r>
            <a:r>
              <a:rPr lang="de-DE" sz="3200" b="1" dirty="0">
                <a:solidFill>
                  <a:srgbClr val="0070C0"/>
                </a:solidFill>
              </a:rPr>
              <a:t>Mill</a:t>
            </a:r>
            <a:r>
              <a:rPr lang="de-DE" sz="3200" dirty="0"/>
              <a:t>s, welcher auch im Pflichtbewusstsein ein mögliches Handlungsmotiv sieht. </a:t>
            </a:r>
          </a:p>
          <a:p>
            <a:endParaRPr lang="de-DE" dirty="0"/>
          </a:p>
        </p:txBody>
      </p:sp>
      <p:sp>
        <p:nvSpPr>
          <p:cNvPr id="2" name="Titel 1">
            <a:extLst>
              <a:ext uri="{FF2B5EF4-FFF2-40B4-BE49-F238E27FC236}">
                <a16:creationId xmlns:a16="http://schemas.microsoft.com/office/drawing/2014/main" id="{D215473D-68CF-40EA-9F5D-A8E683A18173}"/>
              </a:ext>
            </a:extLst>
          </p:cNvPr>
          <p:cNvSpPr>
            <a:spLocks noGrp="1"/>
          </p:cNvSpPr>
          <p:nvPr>
            <p:ph type="title"/>
          </p:nvPr>
        </p:nvSpPr>
        <p:spPr>
          <a:xfrm>
            <a:off x="838200" y="230841"/>
            <a:ext cx="10515600" cy="663681"/>
          </a:xfrm>
        </p:spPr>
        <p:txBody>
          <a:bodyPr>
            <a:normAutofit/>
          </a:bodyPr>
          <a:lstStyle/>
          <a:p>
            <a:pPr algn="ctr"/>
            <a:r>
              <a:rPr lang="de-DE" sz="3600" dirty="0"/>
              <a:t>Utilitarismus</a:t>
            </a:r>
            <a:endParaRPr lang="de-DE" dirty="0"/>
          </a:p>
        </p:txBody>
      </p:sp>
      <p:sp>
        <p:nvSpPr>
          <p:cNvPr id="5" name="Foliennummernplatzhalter 4">
            <a:extLst>
              <a:ext uri="{FF2B5EF4-FFF2-40B4-BE49-F238E27FC236}">
                <a16:creationId xmlns:a16="http://schemas.microsoft.com/office/drawing/2014/main" id="{6727F89F-4538-410A-A53C-A4B4954395C7}"/>
              </a:ext>
            </a:extLst>
          </p:cNvPr>
          <p:cNvSpPr>
            <a:spLocks noGrp="1"/>
          </p:cNvSpPr>
          <p:nvPr>
            <p:ph type="sldNum" sz="quarter" idx="12"/>
          </p:nvPr>
        </p:nvSpPr>
        <p:spPr/>
        <p:txBody>
          <a:bodyPr/>
          <a:lstStyle/>
          <a:p>
            <a:fld id="{FA85E0A2-365A-43AF-8BCA-3107E5FE6857}" type="slidenum">
              <a:rPr lang="de-DE" smtClean="0"/>
              <a:t>45</a:t>
            </a:fld>
            <a:endParaRPr lang="de-DE"/>
          </a:p>
        </p:txBody>
      </p:sp>
    </p:spTree>
    <p:extLst>
      <p:ext uri="{BB962C8B-B14F-4D97-AF65-F5344CB8AC3E}">
        <p14:creationId xmlns:p14="http://schemas.microsoft.com/office/powerpoint/2010/main" val="3008343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n Stuart Mill">
            <a:hlinkClick r:id="rId2"/>
            <a:extLst>
              <a:ext uri="{FF2B5EF4-FFF2-40B4-BE49-F238E27FC236}">
                <a16:creationId xmlns:a16="http://schemas.microsoft.com/office/drawing/2014/main" id="{B2D81563-F60D-4200-933F-85B0BB9AC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342" y="941807"/>
            <a:ext cx="3625695" cy="4840305"/>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A94E26DF-86DE-420E-9E5D-E9C94558E691}"/>
              </a:ext>
            </a:extLst>
          </p:cNvPr>
          <p:cNvSpPr txBox="1"/>
          <p:nvPr/>
        </p:nvSpPr>
        <p:spPr>
          <a:xfrm>
            <a:off x="6532809" y="1166842"/>
            <a:ext cx="3786849" cy="4524315"/>
          </a:xfrm>
          <a:prstGeom prst="rect">
            <a:avLst/>
          </a:prstGeom>
          <a:noFill/>
        </p:spPr>
        <p:txBody>
          <a:bodyPr wrap="square">
            <a:spAutoFit/>
          </a:bodyPr>
          <a:lstStyle/>
          <a:p>
            <a:r>
              <a:rPr lang="de-DE" sz="3200" i="1" dirty="0"/>
              <a:t>„Nach dem </a:t>
            </a:r>
            <a:r>
              <a:rPr lang="de-DE" sz="3200" b="1" i="1" dirty="0">
                <a:solidFill>
                  <a:srgbClr val="0070C0"/>
                </a:solidFill>
              </a:rPr>
              <a:t>Prinzip des größten Glücks </a:t>
            </a:r>
            <a:r>
              <a:rPr lang="de-DE" sz="3200" i="1" dirty="0"/>
              <a:t>[…] ist der letzte Zweck […] ein Leben, das soweit wie möglich </a:t>
            </a:r>
            <a:r>
              <a:rPr lang="de-DE" sz="3200" i="1" u="sng" dirty="0"/>
              <a:t>von </a:t>
            </a:r>
            <a:r>
              <a:rPr lang="de-DE" sz="3200" i="1" u="sng" dirty="0">
                <a:solidFill>
                  <a:srgbClr val="00B0F0"/>
                </a:solidFill>
              </a:rPr>
              <a:t>Schmerzen frei </a:t>
            </a:r>
            <a:r>
              <a:rPr lang="de-DE" sz="3200" i="1" u="sng" dirty="0"/>
              <a:t>und an </a:t>
            </a:r>
            <a:r>
              <a:rPr lang="de-DE" sz="3200" i="1" u="sng" dirty="0">
                <a:solidFill>
                  <a:srgbClr val="00B0F0"/>
                </a:solidFill>
              </a:rPr>
              <a:t>Vergnügungen</a:t>
            </a:r>
            <a:r>
              <a:rPr lang="de-DE" sz="3200" i="1" u="sng" dirty="0"/>
              <a:t> so reich wie möglich </a:t>
            </a:r>
            <a:r>
              <a:rPr lang="de-DE" sz="3200" i="1" dirty="0"/>
              <a:t>ist.“</a:t>
            </a:r>
          </a:p>
        </p:txBody>
      </p:sp>
      <p:sp>
        <p:nvSpPr>
          <p:cNvPr id="10" name="Textfeld 9">
            <a:extLst>
              <a:ext uri="{FF2B5EF4-FFF2-40B4-BE49-F238E27FC236}">
                <a16:creationId xmlns:a16="http://schemas.microsoft.com/office/drawing/2014/main" id="{F073A6C0-9FAD-4107-BAA6-86740371058F}"/>
              </a:ext>
            </a:extLst>
          </p:cNvPr>
          <p:cNvSpPr txBox="1"/>
          <p:nvPr/>
        </p:nvSpPr>
        <p:spPr>
          <a:xfrm>
            <a:off x="2230016" y="5972177"/>
            <a:ext cx="4118003" cy="369332"/>
          </a:xfrm>
          <a:prstGeom prst="rect">
            <a:avLst/>
          </a:prstGeom>
          <a:noFill/>
        </p:spPr>
        <p:txBody>
          <a:bodyPr wrap="square">
            <a:spAutoFit/>
          </a:bodyPr>
          <a:lstStyle/>
          <a:p>
            <a:r>
              <a:rPr lang="de-DE" b="1" dirty="0"/>
              <a:t>John Stuart Mill (1806–1873)</a:t>
            </a:r>
            <a:endParaRPr lang="de-DE" dirty="0"/>
          </a:p>
        </p:txBody>
      </p:sp>
      <p:sp>
        <p:nvSpPr>
          <p:cNvPr id="3" name="Foliennummernplatzhalter 2">
            <a:extLst>
              <a:ext uri="{FF2B5EF4-FFF2-40B4-BE49-F238E27FC236}">
                <a16:creationId xmlns:a16="http://schemas.microsoft.com/office/drawing/2014/main" id="{43EEB866-1FDC-4BB2-9883-7FE88C394915}"/>
              </a:ext>
            </a:extLst>
          </p:cNvPr>
          <p:cNvSpPr>
            <a:spLocks noGrp="1"/>
          </p:cNvSpPr>
          <p:nvPr>
            <p:ph type="sldNum" sz="quarter" idx="12"/>
          </p:nvPr>
        </p:nvSpPr>
        <p:spPr/>
        <p:txBody>
          <a:bodyPr/>
          <a:lstStyle/>
          <a:p>
            <a:fld id="{FA85E0A2-365A-43AF-8BCA-3107E5FE6857}" type="slidenum">
              <a:rPr lang="de-DE" smtClean="0"/>
              <a:t>46</a:t>
            </a:fld>
            <a:endParaRPr lang="de-DE"/>
          </a:p>
        </p:txBody>
      </p:sp>
    </p:spTree>
    <p:extLst>
      <p:ext uri="{BB962C8B-B14F-4D97-AF65-F5344CB8AC3E}">
        <p14:creationId xmlns:p14="http://schemas.microsoft.com/office/powerpoint/2010/main" val="539969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2F65A-F04D-454E-AF97-D96C27602B23}"/>
              </a:ext>
            </a:extLst>
          </p:cNvPr>
          <p:cNvSpPr>
            <a:spLocks noGrp="1"/>
          </p:cNvSpPr>
          <p:nvPr>
            <p:ph type="title"/>
          </p:nvPr>
        </p:nvSpPr>
        <p:spPr>
          <a:xfrm>
            <a:off x="838200" y="365125"/>
            <a:ext cx="10515600" cy="618849"/>
          </a:xfrm>
        </p:spPr>
        <p:txBody>
          <a:bodyPr>
            <a:normAutofit fontScale="90000"/>
          </a:bodyPr>
          <a:lstStyle/>
          <a:p>
            <a:pPr algn="ctr"/>
            <a:r>
              <a:rPr lang="de-DE" dirty="0"/>
              <a:t>Kritik an Jeremy Bentham </a:t>
            </a:r>
          </a:p>
        </p:txBody>
      </p:sp>
      <p:sp>
        <p:nvSpPr>
          <p:cNvPr id="3" name="Inhaltsplatzhalter 2">
            <a:extLst>
              <a:ext uri="{FF2B5EF4-FFF2-40B4-BE49-F238E27FC236}">
                <a16:creationId xmlns:a16="http://schemas.microsoft.com/office/drawing/2014/main" id="{979FF227-0728-4774-AED8-42AFE48A984A}"/>
              </a:ext>
            </a:extLst>
          </p:cNvPr>
          <p:cNvSpPr>
            <a:spLocks noGrp="1"/>
          </p:cNvSpPr>
          <p:nvPr>
            <p:ph sz="half" idx="1"/>
          </p:nvPr>
        </p:nvSpPr>
        <p:spPr>
          <a:xfrm>
            <a:off x="1520687" y="1825624"/>
            <a:ext cx="5181600" cy="4351338"/>
          </a:xfrm>
        </p:spPr>
        <p:txBody>
          <a:bodyPr>
            <a:normAutofit lnSpcReduction="10000"/>
          </a:bodyPr>
          <a:lstStyle/>
          <a:p>
            <a:pPr marL="0" indent="0">
              <a:buNone/>
            </a:pPr>
            <a:r>
              <a:rPr lang="de-DE" b="1" dirty="0">
                <a:solidFill>
                  <a:srgbClr val="0070C0"/>
                </a:solidFill>
              </a:rPr>
              <a:t>Goethe</a:t>
            </a:r>
            <a:r>
              <a:rPr lang="de-DE" dirty="0"/>
              <a:t> bezeichnete Bentham gegenüber Eckermann als „</a:t>
            </a:r>
            <a:r>
              <a:rPr lang="de-DE" u="sng" dirty="0">
                <a:solidFill>
                  <a:srgbClr val="00B0F0"/>
                </a:solidFill>
              </a:rPr>
              <a:t>höchst radikalen Narren</a:t>
            </a:r>
            <a:r>
              <a:rPr lang="de-DE" dirty="0"/>
              <a:t>“ und bemerkte: „In seinem Alter so radikal zu sein, ist der Gipfel aller Tollheit.“</a:t>
            </a:r>
          </a:p>
          <a:p>
            <a:pPr marL="0" indent="0">
              <a:buNone/>
            </a:pPr>
            <a:endParaRPr lang="de-DE" sz="900" dirty="0"/>
          </a:p>
          <a:p>
            <a:pPr marL="0" indent="0">
              <a:buNone/>
            </a:pPr>
            <a:r>
              <a:rPr lang="de-DE" dirty="0"/>
              <a:t>In „Das Kapital“ Band I schreibt </a:t>
            </a:r>
            <a:r>
              <a:rPr lang="de-DE" b="1" dirty="0">
                <a:solidFill>
                  <a:srgbClr val="0070C0"/>
                </a:solidFill>
              </a:rPr>
              <a:t>Marx</a:t>
            </a:r>
            <a:r>
              <a:rPr lang="de-DE" dirty="0"/>
              <a:t>: „Wenn ich die Courage meines Freundes H. Heine hätte, würde ich Herrn Jeremias ein </a:t>
            </a:r>
            <a:r>
              <a:rPr lang="de-DE" u="sng" dirty="0"/>
              <a:t>Genie in der </a:t>
            </a:r>
            <a:r>
              <a:rPr lang="de-DE" u="sng" dirty="0">
                <a:solidFill>
                  <a:srgbClr val="00B0F0"/>
                </a:solidFill>
              </a:rPr>
              <a:t>bürgerlichen Dummheit </a:t>
            </a:r>
            <a:r>
              <a:rPr lang="de-DE" dirty="0"/>
              <a:t>nennen.“</a:t>
            </a:r>
          </a:p>
        </p:txBody>
      </p:sp>
      <p:pic>
        <p:nvPicPr>
          <p:cNvPr id="5" name="Inhaltsplatzhalter 4">
            <a:extLst>
              <a:ext uri="{FF2B5EF4-FFF2-40B4-BE49-F238E27FC236}">
                <a16:creationId xmlns:a16="http://schemas.microsoft.com/office/drawing/2014/main" id="{1C3630DA-BD38-4208-BD41-38C9FBF10CAD}"/>
              </a:ext>
            </a:extLst>
          </p:cNvPr>
          <p:cNvPicPr>
            <a:picLocks noGrp="1" noChangeAspect="1"/>
          </p:cNvPicPr>
          <p:nvPr>
            <p:ph sz="half" idx="2"/>
          </p:nvPr>
        </p:nvPicPr>
        <p:blipFill>
          <a:blip r:embed="rId2"/>
          <a:stretch>
            <a:fillRect/>
          </a:stretch>
        </p:blipFill>
        <p:spPr>
          <a:xfrm>
            <a:off x="7235819" y="1965053"/>
            <a:ext cx="3054361" cy="4072481"/>
          </a:xfrm>
          <a:prstGeom prst="rect">
            <a:avLst/>
          </a:prstGeom>
        </p:spPr>
      </p:pic>
      <p:sp>
        <p:nvSpPr>
          <p:cNvPr id="6" name="Foliennummernplatzhalter 5">
            <a:extLst>
              <a:ext uri="{FF2B5EF4-FFF2-40B4-BE49-F238E27FC236}">
                <a16:creationId xmlns:a16="http://schemas.microsoft.com/office/drawing/2014/main" id="{55B0D63B-87C7-4B1E-8CDD-F3788550AD11}"/>
              </a:ext>
            </a:extLst>
          </p:cNvPr>
          <p:cNvSpPr>
            <a:spLocks noGrp="1"/>
          </p:cNvSpPr>
          <p:nvPr>
            <p:ph type="sldNum" sz="quarter" idx="12"/>
          </p:nvPr>
        </p:nvSpPr>
        <p:spPr/>
        <p:txBody>
          <a:bodyPr/>
          <a:lstStyle/>
          <a:p>
            <a:fld id="{FA85E0A2-365A-43AF-8BCA-3107E5FE6857}" type="slidenum">
              <a:rPr lang="de-DE" smtClean="0"/>
              <a:t>47</a:t>
            </a:fld>
            <a:endParaRPr lang="de-DE"/>
          </a:p>
        </p:txBody>
      </p:sp>
    </p:spTree>
    <p:extLst>
      <p:ext uri="{BB962C8B-B14F-4D97-AF65-F5344CB8AC3E}">
        <p14:creationId xmlns:p14="http://schemas.microsoft.com/office/powerpoint/2010/main" val="3032032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E45D895-4BC8-4CD5-B19F-90AB5CE52246}"/>
              </a:ext>
            </a:extLst>
          </p:cNvPr>
          <p:cNvSpPr>
            <a:spLocks noGrp="1"/>
          </p:cNvSpPr>
          <p:nvPr>
            <p:ph type="title"/>
          </p:nvPr>
        </p:nvSpPr>
        <p:spPr/>
        <p:txBody>
          <a:bodyPr/>
          <a:lstStyle/>
          <a:p>
            <a:pPr algn="ctr"/>
            <a:r>
              <a:rPr lang="de-DE" dirty="0"/>
              <a:t>Kurzcharakterisierung</a:t>
            </a:r>
          </a:p>
        </p:txBody>
      </p:sp>
      <p:sp>
        <p:nvSpPr>
          <p:cNvPr id="8" name="Inhaltsplatzhalter 7">
            <a:extLst>
              <a:ext uri="{FF2B5EF4-FFF2-40B4-BE49-F238E27FC236}">
                <a16:creationId xmlns:a16="http://schemas.microsoft.com/office/drawing/2014/main" id="{6BD77B95-EE45-4E5C-9937-723EAA869EF2}"/>
              </a:ext>
            </a:extLst>
          </p:cNvPr>
          <p:cNvSpPr>
            <a:spLocks noGrp="1"/>
          </p:cNvSpPr>
          <p:nvPr>
            <p:ph idx="1"/>
          </p:nvPr>
        </p:nvSpPr>
        <p:spPr>
          <a:xfrm>
            <a:off x="1987826" y="2703443"/>
            <a:ext cx="8398565" cy="3473520"/>
          </a:xfrm>
        </p:spPr>
        <p:txBody>
          <a:bodyPr>
            <a:normAutofit/>
          </a:bodyPr>
          <a:lstStyle/>
          <a:p>
            <a:pPr marL="0" indent="0">
              <a:buNone/>
            </a:pPr>
            <a:r>
              <a:rPr lang="de-DE" sz="4000" dirty="0">
                <a:highlight>
                  <a:srgbClr val="FFFF00"/>
                </a:highlight>
              </a:rPr>
              <a:t>Der </a:t>
            </a:r>
            <a:r>
              <a:rPr lang="de-DE" sz="4000" dirty="0">
                <a:solidFill>
                  <a:srgbClr val="0070C0"/>
                </a:solidFill>
                <a:highlight>
                  <a:srgbClr val="FFFF00"/>
                </a:highlight>
              </a:rPr>
              <a:t>Utilitarismus</a:t>
            </a:r>
            <a:r>
              <a:rPr lang="de-DE" sz="4000" dirty="0">
                <a:highlight>
                  <a:srgbClr val="FFFF00"/>
                </a:highlight>
              </a:rPr>
              <a:t> / Konsequentialismus legt den Fokus seiner Betrachtung auf die </a:t>
            </a:r>
            <a:r>
              <a:rPr lang="de-DE" sz="4000" b="1" u="sng" dirty="0">
                <a:solidFill>
                  <a:srgbClr val="0070C0"/>
                </a:solidFill>
                <a:highlight>
                  <a:srgbClr val="FFFF00"/>
                </a:highlight>
              </a:rPr>
              <a:t>Folgen</a:t>
            </a:r>
            <a:r>
              <a:rPr lang="de-DE" sz="4000" b="1" dirty="0">
                <a:solidFill>
                  <a:srgbClr val="0070C0"/>
                </a:solidFill>
                <a:highlight>
                  <a:srgbClr val="FFFF00"/>
                </a:highlight>
              </a:rPr>
              <a:t> eines Verhaltens</a:t>
            </a:r>
          </a:p>
        </p:txBody>
      </p:sp>
      <p:sp>
        <p:nvSpPr>
          <p:cNvPr id="6" name="Foliennummernplatzhalter 5">
            <a:extLst>
              <a:ext uri="{FF2B5EF4-FFF2-40B4-BE49-F238E27FC236}">
                <a16:creationId xmlns:a16="http://schemas.microsoft.com/office/drawing/2014/main" id="{D777F983-23BC-484E-AFC3-EE82208E6493}"/>
              </a:ext>
            </a:extLst>
          </p:cNvPr>
          <p:cNvSpPr>
            <a:spLocks noGrp="1"/>
          </p:cNvSpPr>
          <p:nvPr>
            <p:ph type="sldNum" sz="quarter" idx="12"/>
          </p:nvPr>
        </p:nvSpPr>
        <p:spPr/>
        <p:txBody>
          <a:bodyPr/>
          <a:lstStyle/>
          <a:p>
            <a:fld id="{FA85E0A2-365A-43AF-8BCA-3107E5FE6857}" type="slidenum">
              <a:rPr lang="de-DE" smtClean="0"/>
              <a:t>48</a:t>
            </a:fld>
            <a:endParaRPr lang="de-DE"/>
          </a:p>
        </p:txBody>
      </p:sp>
    </p:spTree>
    <p:extLst>
      <p:ext uri="{BB962C8B-B14F-4D97-AF65-F5344CB8AC3E}">
        <p14:creationId xmlns:p14="http://schemas.microsoft.com/office/powerpoint/2010/main" val="2673840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BF9DCF-ED02-4383-8764-0993EBBE3CED}"/>
              </a:ext>
            </a:extLst>
          </p:cNvPr>
          <p:cNvSpPr>
            <a:spLocks noGrp="1"/>
          </p:cNvSpPr>
          <p:nvPr>
            <p:ph type="title"/>
          </p:nvPr>
        </p:nvSpPr>
        <p:spPr/>
        <p:txBody>
          <a:bodyPr/>
          <a:lstStyle/>
          <a:p>
            <a:pPr algn="ctr"/>
            <a:r>
              <a:rPr lang="de-DE" dirty="0"/>
              <a:t>Die ethischen Theorien</a:t>
            </a:r>
          </a:p>
        </p:txBody>
      </p:sp>
      <p:sp>
        <p:nvSpPr>
          <p:cNvPr id="5" name="Inhaltsplatzhalter 4">
            <a:extLst>
              <a:ext uri="{FF2B5EF4-FFF2-40B4-BE49-F238E27FC236}">
                <a16:creationId xmlns:a16="http://schemas.microsoft.com/office/drawing/2014/main" id="{201BF0F7-1FCF-438D-BB27-C79B5A491FF5}"/>
              </a:ext>
            </a:extLst>
          </p:cNvPr>
          <p:cNvSpPr>
            <a:spLocks noGrp="1"/>
          </p:cNvSpPr>
          <p:nvPr>
            <p:ph idx="1"/>
          </p:nvPr>
        </p:nvSpPr>
        <p:spPr>
          <a:xfrm>
            <a:off x="838199" y="1825625"/>
            <a:ext cx="10850217" cy="4351338"/>
          </a:xfrm>
        </p:spPr>
        <p:txBody>
          <a:bodyPr>
            <a:normAutofit/>
          </a:bodyPr>
          <a:lstStyle/>
          <a:p>
            <a:pPr marL="0" indent="0" algn="ctr">
              <a:buNone/>
            </a:pPr>
            <a:endParaRPr lang="de-DE" dirty="0"/>
          </a:p>
          <a:p>
            <a:pPr marL="0" indent="0" algn="ctr">
              <a:buNone/>
            </a:pPr>
            <a:endParaRPr lang="de-DE" sz="5400" dirty="0"/>
          </a:p>
          <a:p>
            <a:pPr marL="0" indent="0" algn="ctr">
              <a:buNone/>
            </a:pPr>
            <a:r>
              <a:rPr lang="de-DE" sz="5800" b="1" dirty="0">
                <a:solidFill>
                  <a:srgbClr val="0070C0"/>
                </a:solidFill>
              </a:rPr>
              <a:t>Tugendethik</a:t>
            </a:r>
            <a:endParaRPr lang="de-DE" sz="5800" dirty="0">
              <a:solidFill>
                <a:srgbClr val="0070C0"/>
              </a:solidFill>
            </a:endParaRPr>
          </a:p>
        </p:txBody>
      </p:sp>
      <p:sp>
        <p:nvSpPr>
          <p:cNvPr id="3" name="Foliennummernplatzhalter 2">
            <a:extLst>
              <a:ext uri="{FF2B5EF4-FFF2-40B4-BE49-F238E27FC236}">
                <a16:creationId xmlns:a16="http://schemas.microsoft.com/office/drawing/2014/main" id="{DD04E14F-FE98-4485-91F7-782E727E8F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030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3ED27-7AF6-4A10-B919-C8A448D93506}"/>
              </a:ext>
            </a:extLst>
          </p:cNvPr>
          <p:cNvSpPr>
            <a:spLocks noGrp="1"/>
          </p:cNvSpPr>
          <p:nvPr>
            <p:ph type="title"/>
          </p:nvPr>
        </p:nvSpPr>
        <p:spPr/>
        <p:txBody>
          <a:bodyPr/>
          <a:lstStyle/>
          <a:p>
            <a:pPr algn="ctr"/>
            <a:r>
              <a:rPr lang="de-DE" dirty="0"/>
              <a:t>Moral </a:t>
            </a:r>
            <a:r>
              <a:rPr lang="de-DE" sz="3200" dirty="0"/>
              <a:t>↔</a:t>
            </a:r>
            <a:r>
              <a:rPr lang="de-DE" dirty="0"/>
              <a:t> Ethik</a:t>
            </a:r>
          </a:p>
        </p:txBody>
      </p:sp>
      <p:sp>
        <p:nvSpPr>
          <p:cNvPr id="3" name="Inhaltsplatzhalter 2">
            <a:extLst>
              <a:ext uri="{FF2B5EF4-FFF2-40B4-BE49-F238E27FC236}">
                <a16:creationId xmlns:a16="http://schemas.microsoft.com/office/drawing/2014/main" id="{49D48A63-298D-4CFA-8B0D-0EBD692C510D}"/>
              </a:ext>
            </a:extLst>
          </p:cNvPr>
          <p:cNvSpPr>
            <a:spLocks noGrp="1"/>
          </p:cNvSpPr>
          <p:nvPr>
            <p:ph idx="1"/>
          </p:nvPr>
        </p:nvSpPr>
        <p:spPr>
          <a:xfrm>
            <a:off x="3183835" y="2096328"/>
            <a:ext cx="6516755" cy="3678307"/>
          </a:xfrm>
        </p:spPr>
        <p:txBody>
          <a:bodyPr/>
          <a:lstStyle/>
          <a:p>
            <a:pPr marL="0" indent="0">
              <a:buNone/>
            </a:pPr>
            <a:r>
              <a:rPr lang="de-DE" sz="3200" dirty="0"/>
              <a:t>Im </a:t>
            </a:r>
            <a:r>
              <a:rPr lang="de-DE" sz="3200" dirty="0">
                <a:solidFill>
                  <a:srgbClr val="0070C0"/>
                </a:solidFill>
              </a:rPr>
              <a:t>alltäglichen</a:t>
            </a:r>
            <a:r>
              <a:rPr lang="de-DE" sz="3200" dirty="0"/>
              <a:t> Sprachgebrauch: </a:t>
            </a:r>
            <a:r>
              <a:rPr lang="de-DE" sz="3200" b="1" dirty="0">
                <a:solidFill>
                  <a:srgbClr val="0070C0"/>
                </a:solidFill>
                <a:highlight>
                  <a:srgbClr val="FFFF00"/>
                </a:highlight>
              </a:rPr>
              <a:t>Gleichsetzung</a:t>
            </a:r>
          </a:p>
          <a:p>
            <a:pPr marL="0" indent="0">
              <a:buNone/>
            </a:pPr>
            <a:endParaRPr lang="de-DE" sz="3200" dirty="0"/>
          </a:p>
          <a:p>
            <a:pPr marL="0" indent="0">
              <a:buNone/>
            </a:pPr>
            <a:r>
              <a:rPr lang="de-DE" sz="3200" dirty="0"/>
              <a:t>Man spricht sogar eher davon, dass ein </a:t>
            </a:r>
            <a:r>
              <a:rPr lang="de-DE" sz="3200" dirty="0">
                <a:highlight>
                  <a:srgbClr val="FFFF00"/>
                </a:highlight>
              </a:rPr>
              <a:t>Verhalten </a:t>
            </a:r>
            <a:r>
              <a:rPr lang="de-DE" sz="3200" dirty="0">
                <a:solidFill>
                  <a:srgbClr val="0070C0"/>
                </a:solidFill>
                <a:highlight>
                  <a:srgbClr val="FFFF00"/>
                </a:highlight>
              </a:rPr>
              <a:t>unmoralisch</a:t>
            </a:r>
            <a:r>
              <a:rPr lang="de-DE" sz="3200" dirty="0"/>
              <a:t> und weniger davon, dass es </a:t>
            </a:r>
            <a:r>
              <a:rPr lang="de-DE" sz="3200" dirty="0">
                <a:solidFill>
                  <a:srgbClr val="0070C0"/>
                </a:solidFill>
              </a:rPr>
              <a:t>unethisch</a:t>
            </a:r>
            <a:r>
              <a:rPr lang="de-DE" sz="3200" dirty="0">
                <a:solidFill>
                  <a:schemeClr val="accent1">
                    <a:lumMod val="75000"/>
                  </a:schemeClr>
                </a:solidFill>
              </a:rPr>
              <a:t> </a:t>
            </a:r>
            <a:r>
              <a:rPr lang="de-DE" sz="3200" dirty="0"/>
              <a:t>sei.</a:t>
            </a:r>
          </a:p>
          <a:p>
            <a:pPr marL="0" indent="0">
              <a:buNone/>
            </a:pPr>
            <a:endParaRPr lang="de-DE" dirty="0"/>
          </a:p>
          <a:p>
            <a:pPr marL="0" indent="0">
              <a:buNone/>
            </a:pPr>
            <a:endParaRPr lang="de-DE" dirty="0"/>
          </a:p>
        </p:txBody>
      </p:sp>
      <p:sp>
        <p:nvSpPr>
          <p:cNvPr id="5" name="Foliennummernplatzhalter 4">
            <a:extLst>
              <a:ext uri="{FF2B5EF4-FFF2-40B4-BE49-F238E27FC236}">
                <a16:creationId xmlns:a16="http://schemas.microsoft.com/office/drawing/2014/main" id="{BB658F42-1AE3-4237-82AD-1D8F573DAF5F}"/>
              </a:ext>
            </a:extLst>
          </p:cNvPr>
          <p:cNvSpPr>
            <a:spLocks noGrp="1"/>
          </p:cNvSpPr>
          <p:nvPr>
            <p:ph type="sldNum" sz="quarter" idx="12"/>
          </p:nvPr>
        </p:nvSpPr>
        <p:spPr/>
        <p:txBody>
          <a:bodyPr/>
          <a:lstStyle/>
          <a:p>
            <a:fld id="{FA85E0A2-365A-43AF-8BCA-3107E5FE6857}" type="slidenum">
              <a:rPr lang="de-DE" smtClean="0"/>
              <a:t>5</a:t>
            </a:fld>
            <a:endParaRPr lang="de-DE"/>
          </a:p>
        </p:txBody>
      </p:sp>
    </p:spTree>
    <p:extLst>
      <p:ext uri="{BB962C8B-B14F-4D97-AF65-F5344CB8AC3E}">
        <p14:creationId xmlns:p14="http://schemas.microsoft.com/office/powerpoint/2010/main" val="97375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48619-612E-4B48-9EEC-014320AD8732}"/>
              </a:ext>
            </a:extLst>
          </p:cNvPr>
          <p:cNvSpPr>
            <a:spLocks noGrp="1"/>
          </p:cNvSpPr>
          <p:nvPr>
            <p:ph type="title"/>
          </p:nvPr>
        </p:nvSpPr>
        <p:spPr>
          <a:xfrm>
            <a:off x="838200" y="365126"/>
            <a:ext cx="10515600" cy="718240"/>
          </a:xfrm>
        </p:spPr>
        <p:txBody>
          <a:bodyPr/>
          <a:lstStyle/>
          <a:p>
            <a:pPr algn="ctr"/>
            <a:r>
              <a:rPr lang="de-DE" dirty="0"/>
              <a:t>Tugendethik</a:t>
            </a:r>
          </a:p>
        </p:txBody>
      </p:sp>
      <p:sp>
        <p:nvSpPr>
          <p:cNvPr id="3" name="Inhaltsplatzhalter 2">
            <a:extLst>
              <a:ext uri="{FF2B5EF4-FFF2-40B4-BE49-F238E27FC236}">
                <a16:creationId xmlns:a16="http://schemas.microsoft.com/office/drawing/2014/main" id="{5EE0C9B6-940B-44DE-B87F-D0B736551003}"/>
              </a:ext>
            </a:extLst>
          </p:cNvPr>
          <p:cNvSpPr>
            <a:spLocks noGrp="1"/>
          </p:cNvSpPr>
          <p:nvPr>
            <p:ph idx="1"/>
          </p:nvPr>
        </p:nvSpPr>
        <p:spPr>
          <a:xfrm>
            <a:off x="838200" y="1508606"/>
            <a:ext cx="10629122" cy="4775546"/>
          </a:xfrm>
        </p:spPr>
        <p:txBody>
          <a:bodyPr>
            <a:normAutofit/>
          </a:bodyPr>
          <a:lstStyle/>
          <a:p>
            <a:pPr marL="0" indent="0">
              <a:buNone/>
            </a:pPr>
            <a:r>
              <a:rPr lang="de-DE" sz="3200" dirty="0"/>
              <a:t>Während sich die Deontologie auf die Handlung als solche fokussiert und der Utilitarismus auf die Folgen sieht, steht bei tugendethischen Ethiktypen </a:t>
            </a:r>
            <a:r>
              <a:rPr lang="de-DE" sz="3200" u="sng" dirty="0">
                <a:solidFill>
                  <a:srgbClr val="0070C0"/>
                </a:solidFill>
              </a:rPr>
              <a:t>der Handelnde</a:t>
            </a:r>
            <a:r>
              <a:rPr lang="de-DE" sz="3200" dirty="0">
                <a:solidFill>
                  <a:srgbClr val="0070C0"/>
                </a:solidFill>
              </a:rPr>
              <a:t> im Mittelpunkt</a:t>
            </a:r>
            <a:r>
              <a:rPr lang="de-DE" sz="3200" dirty="0"/>
              <a:t>. </a:t>
            </a:r>
          </a:p>
          <a:p>
            <a:pPr marL="0" indent="0">
              <a:buNone/>
            </a:pPr>
            <a:endParaRPr lang="de-DE" sz="800" dirty="0"/>
          </a:p>
          <a:p>
            <a:pPr marL="0" indent="0">
              <a:buNone/>
            </a:pPr>
            <a:r>
              <a:rPr lang="de-DE" sz="3200" dirty="0"/>
              <a:t>Die Tugendethik stellt keine Gebote oder Verbote für gutes Handeln auf, sondern betont, dass sich </a:t>
            </a:r>
            <a:r>
              <a:rPr lang="de-DE" sz="3200" dirty="0">
                <a:solidFill>
                  <a:srgbClr val="0070C0"/>
                </a:solidFill>
              </a:rPr>
              <a:t>richtiges Handeln aus richtiger </a:t>
            </a:r>
            <a:r>
              <a:rPr lang="de-DE" sz="3200" u="sng" dirty="0">
                <a:solidFill>
                  <a:srgbClr val="0070C0"/>
                </a:solidFill>
              </a:rPr>
              <a:t>Einstellung und persönlicher Haltung </a:t>
            </a:r>
            <a:r>
              <a:rPr lang="de-DE" sz="3200" dirty="0"/>
              <a:t>ergibt. </a:t>
            </a:r>
          </a:p>
          <a:p>
            <a:pPr marL="0" indent="0">
              <a:buNone/>
            </a:pPr>
            <a:endParaRPr lang="de-DE" sz="800" dirty="0"/>
          </a:p>
          <a:p>
            <a:pPr marL="0" indent="0">
              <a:buNone/>
            </a:pPr>
            <a:r>
              <a:rPr lang="de-DE" sz="3200" dirty="0"/>
              <a:t>Diese Einstellungen und Haltungen beruhen auf bestimmten </a:t>
            </a:r>
            <a:r>
              <a:rPr lang="de-DE" sz="3200" dirty="0">
                <a:solidFill>
                  <a:srgbClr val="0070C0"/>
                </a:solidFill>
              </a:rPr>
              <a:t>inneren Neigungen </a:t>
            </a:r>
            <a:r>
              <a:rPr lang="de-DE" sz="3200" dirty="0"/>
              <a:t>des Handelnden.</a:t>
            </a:r>
          </a:p>
        </p:txBody>
      </p:sp>
      <p:sp>
        <p:nvSpPr>
          <p:cNvPr id="5" name="Foliennummernplatzhalter 4">
            <a:extLst>
              <a:ext uri="{FF2B5EF4-FFF2-40B4-BE49-F238E27FC236}">
                <a16:creationId xmlns:a16="http://schemas.microsoft.com/office/drawing/2014/main" id="{5A2D7018-ED09-46F1-A9C4-FEAC17BB4D69}"/>
              </a:ext>
            </a:extLst>
          </p:cNvPr>
          <p:cNvSpPr>
            <a:spLocks noGrp="1"/>
          </p:cNvSpPr>
          <p:nvPr>
            <p:ph type="sldNum" sz="quarter" idx="12"/>
          </p:nvPr>
        </p:nvSpPr>
        <p:spPr/>
        <p:txBody>
          <a:bodyPr/>
          <a:lstStyle/>
          <a:p>
            <a:fld id="{FA85E0A2-365A-43AF-8BCA-3107E5FE6857}" type="slidenum">
              <a:rPr lang="de-DE" smtClean="0"/>
              <a:t>50</a:t>
            </a:fld>
            <a:endParaRPr lang="de-DE"/>
          </a:p>
        </p:txBody>
      </p:sp>
    </p:spTree>
    <p:extLst>
      <p:ext uri="{BB962C8B-B14F-4D97-AF65-F5344CB8AC3E}">
        <p14:creationId xmlns:p14="http://schemas.microsoft.com/office/powerpoint/2010/main" val="3680404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innen, alt enthält.&#10;&#10;Automatisch generierte Beschreibung">
            <a:extLst>
              <a:ext uri="{FF2B5EF4-FFF2-40B4-BE49-F238E27FC236}">
                <a16:creationId xmlns:a16="http://schemas.microsoft.com/office/drawing/2014/main" id="{1E1CEB0D-45DC-4387-A4E7-B2CF7A96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993" y="780892"/>
            <a:ext cx="3782579" cy="5043438"/>
          </a:xfrm>
          <a:prstGeom prst="rect">
            <a:avLst/>
          </a:prstGeom>
        </p:spPr>
      </p:pic>
      <p:sp>
        <p:nvSpPr>
          <p:cNvPr id="5" name="Textfeld 4">
            <a:extLst>
              <a:ext uri="{FF2B5EF4-FFF2-40B4-BE49-F238E27FC236}">
                <a16:creationId xmlns:a16="http://schemas.microsoft.com/office/drawing/2014/main" id="{4B03762E-1C32-4E29-A51B-305BCE1122C7}"/>
              </a:ext>
            </a:extLst>
          </p:cNvPr>
          <p:cNvSpPr txBox="1"/>
          <p:nvPr/>
        </p:nvSpPr>
        <p:spPr>
          <a:xfrm>
            <a:off x="1362268" y="6041670"/>
            <a:ext cx="5538575" cy="369332"/>
          </a:xfrm>
          <a:prstGeom prst="rect">
            <a:avLst/>
          </a:prstGeom>
          <a:noFill/>
        </p:spPr>
        <p:txBody>
          <a:bodyPr wrap="square">
            <a:spAutoFit/>
          </a:bodyPr>
          <a:lstStyle/>
          <a:p>
            <a:r>
              <a:rPr lang="de-DE" b="1" dirty="0"/>
              <a:t>Aristoteles (384–322 v. Chr.)</a:t>
            </a:r>
            <a:endParaRPr lang="de-DE" dirty="0"/>
          </a:p>
        </p:txBody>
      </p:sp>
      <p:sp>
        <p:nvSpPr>
          <p:cNvPr id="7" name="Textfeld 6">
            <a:extLst>
              <a:ext uri="{FF2B5EF4-FFF2-40B4-BE49-F238E27FC236}">
                <a16:creationId xmlns:a16="http://schemas.microsoft.com/office/drawing/2014/main" id="{39C7251B-6165-4EB8-9000-53747C49E357}"/>
              </a:ext>
            </a:extLst>
          </p:cNvPr>
          <p:cNvSpPr txBox="1"/>
          <p:nvPr/>
        </p:nvSpPr>
        <p:spPr>
          <a:xfrm>
            <a:off x="6316743" y="780892"/>
            <a:ext cx="3713665" cy="2308324"/>
          </a:xfrm>
          <a:prstGeom prst="rect">
            <a:avLst/>
          </a:prstGeom>
          <a:noFill/>
        </p:spPr>
        <p:txBody>
          <a:bodyPr wrap="square">
            <a:spAutoFit/>
          </a:bodyPr>
          <a:lstStyle/>
          <a:p>
            <a:r>
              <a:rPr lang="de-DE" sz="3600" i="1" dirty="0"/>
              <a:t>„Lobenswerte Eigenschaften nennen wir </a:t>
            </a:r>
            <a:r>
              <a:rPr lang="de-DE" sz="3600" i="1" dirty="0">
                <a:solidFill>
                  <a:srgbClr val="0070C0"/>
                </a:solidFill>
              </a:rPr>
              <a:t>Tugenden</a:t>
            </a:r>
            <a:r>
              <a:rPr lang="de-DE" sz="3600" i="1" dirty="0"/>
              <a:t>.“</a:t>
            </a:r>
          </a:p>
        </p:txBody>
      </p:sp>
      <p:sp>
        <p:nvSpPr>
          <p:cNvPr id="4" name="Foliennummernplatzhalter 3">
            <a:extLst>
              <a:ext uri="{FF2B5EF4-FFF2-40B4-BE49-F238E27FC236}">
                <a16:creationId xmlns:a16="http://schemas.microsoft.com/office/drawing/2014/main" id="{C9DEE64E-E962-4DEC-AC96-C1A921F8F2F0}"/>
              </a:ext>
            </a:extLst>
          </p:cNvPr>
          <p:cNvSpPr>
            <a:spLocks noGrp="1"/>
          </p:cNvSpPr>
          <p:nvPr>
            <p:ph type="sldNum" sz="quarter" idx="12"/>
          </p:nvPr>
        </p:nvSpPr>
        <p:spPr/>
        <p:txBody>
          <a:bodyPr/>
          <a:lstStyle/>
          <a:p>
            <a:fld id="{FA85E0A2-365A-43AF-8BCA-3107E5FE6857}" type="slidenum">
              <a:rPr lang="de-DE" smtClean="0"/>
              <a:t>51</a:t>
            </a:fld>
            <a:endParaRPr lang="de-DE"/>
          </a:p>
        </p:txBody>
      </p:sp>
    </p:spTree>
    <p:extLst>
      <p:ext uri="{BB962C8B-B14F-4D97-AF65-F5344CB8AC3E}">
        <p14:creationId xmlns:p14="http://schemas.microsoft.com/office/powerpoint/2010/main" val="1745001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F48BB5-5A88-4846-B247-C0C2DA408AF4}"/>
              </a:ext>
            </a:extLst>
          </p:cNvPr>
          <p:cNvSpPr>
            <a:spLocks noGrp="1"/>
          </p:cNvSpPr>
          <p:nvPr>
            <p:ph type="title"/>
          </p:nvPr>
        </p:nvSpPr>
        <p:spPr>
          <a:xfrm>
            <a:off x="838200" y="365125"/>
            <a:ext cx="10515600" cy="986597"/>
          </a:xfrm>
        </p:spPr>
        <p:txBody>
          <a:bodyPr/>
          <a:lstStyle/>
          <a:p>
            <a:pPr algn="ctr"/>
            <a:r>
              <a:rPr lang="de-DE" dirty="0"/>
              <a:t>Tugenden</a:t>
            </a:r>
          </a:p>
        </p:txBody>
      </p:sp>
      <p:sp>
        <p:nvSpPr>
          <p:cNvPr id="3" name="Inhaltsplatzhalter 2">
            <a:extLst>
              <a:ext uri="{FF2B5EF4-FFF2-40B4-BE49-F238E27FC236}">
                <a16:creationId xmlns:a16="http://schemas.microsoft.com/office/drawing/2014/main" id="{CE3A6305-DA90-4981-9EC0-D0FF69A901E1}"/>
              </a:ext>
            </a:extLst>
          </p:cNvPr>
          <p:cNvSpPr>
            <a:spLocks noGrp="1"/>
          </p:cNvSpPr>
          <p:nvPr>
            <p:ph idx="1"/>
          </p:nvPr>
        </p:nvSpPr>
        <p:spPr>
          <a:xfrm>
            <a:off x="2640495" y="1788215"/>
            <a:ext cx="7341705" cy="4351338"/>
          </a:xfrm>
        </p:spPr>
        <p:txBody>
          <a:bodyPr/>
          <a:lstStyle/>
          <a:p>
            <a:pPr marL="0" indent="0">
              <a:buNone/>
            </a:pPr>
            <a:r>
              <a:rPr lang="de-DE" sz="3200" dirty="0"/>
              <a:t>Die Fähigkeit, etwas Gutes aufgrund dieser </a:t>
            </a:r>
            <a:r>
              <a:rPr lang="de-DE" sz="3200" dirty="0">
                <a:solidFill>
                  <a:srgbClr val="0070C0"/>
                </a:solidFill>
              </a:rPr>
              <a:t>inneren Neigung </a:t>
            </a:r>
            <a:r>
              <a:rPr lang="de-DE" sz="3200" dirty="0"/>
              <a:t>zu tun, wird als </a:t>
            </a:r>
            <a:r>
              <a:rPr lang="de-DE" sz="3200" b="1" dirty="0">
                <a:solidFill>
                  <a:srgbClr val="0070C0"/>
                </a:solidFill>
              </a:rPr>
              <a:t>Tugend</a:t>
            </a:r>
            <a:r>
              <a:rPr lang="de-DE" sz="3200" dirty="0"/>
              <a:t> bezeichnet. Geläufige Tugenden sind: </a:t>
            </a:r>
          </a:p>
          <a:p>
            <a:pPr marL="0" indent="0">
              <a:buNone/>
            </a:pPr>
            <a:endParaRPr lang="de-DE" sz="100" dirty="0"/>
          </a:p>
          <a:p>
            <a:pPr marL="0" indent="0"/>
            <a:r>
              <a:rPr lang="de-DE" sz="3200" dirty="0">
                <a:solidFill>
                  <a:srgbClr val="00B0F0"/>
                </a:solidFill>
              </a:rPr>
              <a:t> Klugheit</a:t>
            </a:r>
            <a:r>
              <a:rPr lang="de-DE" sz="3200" dirty="0"/>
              <a:t>, </a:t>
            </a:r>
          </a:p>
          <a:p>
            <a:pPr marL="0" indent="0"/>
            <a:r>
              <a:rPr lang="de-DE" sz="3200" dirty="0">
                <a:solidFill>
                  <a:srgbClr val="00B0F0"/>
                </a:solidFill>
              </a:rPr>
              <a:t> Gerechtigkeit</a:t>
            </a:r>
            <a:r>
              <a:rPr lang="de-DE" sz="3200" dirty="0"/>
              <a:t>, </a:t>
            </a:r>
          </a:p>
          <a:p>
            <a:pPr marL="0" indent="0"/>
            <a:r>
              <a:rPr lang="de-DE" sz="3200" dirty="0">
                <a:solidFill>
                  <a:srgbClr val="00B0F0"/>
                </a:solidFill>
              </a:rPr>
              <a:t> Tapferkeit</a:t>
            </a:r>
            <a:r>
              <a:rPr lang="de-DE" sz="3200" dirty="0"/>
              <a:t>,</a:t>
            </a:r>
          </a:p>
          <a:p>
            <a:pPr marL="0" indent="0"/>
            <a:r>
              <a:rPr lang="de-DE" sz="3200" dirty="0">
                <a:solidFill>
                  <a:srgbClr val="00B0F0"/>
                </a:solidFill>
              </a:rPr>
              <a:t> Mäßigung</a:t>
            </a:r>
            <a:r>
              <a:rPr lang="de-DE" sz="3200" dirty="0"/>
              <a:t>.</a:t>
            </a:r>
          </a:p>
          <a:p>
            <a:pPr marL="0" indent="0">
              <a:buNone/>
            </a:pPr>
            <a:endParaRPr lang="de-DE" dirty="0"/>
          </a:p>
        </p:txBody>
      </p:sp>
      <p:sp>
        <p:nvSpPr>
          <p:cNvPr id="5" name="Foliennummernplatzhalter 4">
            <a:extLst>
              <a:ext uri="{FF2B5EF4-FFF2-40B4-BE49-F238E27FC236}">
                <a16:creationId xmlns:a16="http://schemas.microsoft.com/office/drawing/2014/main" id="{994977A4-ADE7-4551-BB98-EB2EF68A8A8D}"/>
              </a:ext>
            </a:extLst>
          </p:cNvPr>
          <p:cNvSpPr>
            <a:spLocks noGrp="1"/>
          </p:cNvSpPr>
          <p:nvPr>
            <p:ph type="sldNum" sz="quarter" idx="12"/>
          </p:nvPr>
        </p:nvSpPr>
        <p:spPr/>
        <p:txBody>
          <a:bodyPr/>
          <a:lstStyle/>
          <a:p>
            <a:fld id="{FA85E0A2-365A-43AF-8BCA-3107E5FE6857}" type="slidenum">
              <a:rPr lang="de-DE" smtClean="0"/>
              <a:t>52</a:t>
            </a:fld>
            <a:endParaRPr lang="de-DE"/>
          </a:p>
        </p:txBody>
      </p:sp>
    </p:spTree>
    <p:extLst>
      <p:ext uri="{BB962C8B-B14F-4D97-AF65-F5344CB8AC3E}">
        <p14:creationId xmlns:p14="http://schemas.microsoft.com/office/powerpoint/2010/main" val="335669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B9B2EE-733D-38B5-8F5B-168595684F63}"/>
              </a:ext>
            </a:extLst>
          </p:cNvPr>
          <p:cNvSpPr>
            <a:spLocks noGrp="1"/>
          </p:cNvSpPr>
          <p:nvPr>
            <p:ph type="title"/>
          </p:nvPr>
        </p:nvSpPr>
        <p:spPr>
          <a:xfrm>
            <a:off x="838200" y="136525"/>
            <a:ext cx="10515600" cy="539944"/>
          </a:xfrm>
        </p:spPr>
        <p:txBody>
          <a:bodyPr>
            <a:noAutofit/>
          </a:bodyPr>
          <a:lstStyle/>
          <a:p>
            <a:pPr algn="ctr"/>
            <a:r>
              <a:rPr lang="de-DE" sz="3600" dirty="0"/>
              <a:t>Zentralen Konzepte der Tugendethik:</a:t>
            </a:r>
          </a:p>
        </p:txBody>
      </p:sp>
      <p:sp>
        <p:nvSpPr>
          <p:cNvPr id="3" name="Inhaltsplatzhalter 2">
            <a:extLst>
              <a:ext uri="{FF2B5EF4-FFF2-40B4-BE49-F238E27FC236}">
                <a16:creationId xmlns:a16="http://schemas.microsoft.com/office/drawing/2014/main" id="{0EE476A8-3730-60A1-79B3-B6998B0687F3}"/>
              </a:ext>
            </a:extLst>
          </p:cNvPr>
          <p:cNvSpPr>
            <a:spLocks noGrp="1"/>
          </p:cNvSpPr>
          <p:nvPr>
            <p:ph idx="1"/>
          </p:nvPr>
        </p:nvSpPr>
        <p:spPr>
          <a:xfrm>
            <a:off x="838200" y="905070"/>
            <a:ext cx="10515600" cy="5635689"/>
          </a:xfrm>
        </p:spPr>
        <p:txBody>
          <a:bodyPr>
            <a:normAutofit fontScale="47500" lnSpcReduction="20000"/>
          </a:bodyPr>
          <a:lstStyle/>
          <a:p>
            <a:pPr marL="0" lvl="0" indent="0" algn="just">
              <a:lnSpc>
                <a:spcPct val="120000"/>
              </a:lnSpc>
              <a:buNone/>
              <a:tabLst>
                <a:tab pos="457200" algn="l"/>
              </a:tabLst>
            </a:pPr>
            <a:r>
              <a:rPr lang="de-DE" sz="4200" b="1" dirty="0">
                <a:solidFill>
                  <a:srgbClr val="0070C0"/>
                </a:solidFill>
                <a:effectLst/>
                <a:latin typeface="Times New Roman" panose="02020603050405020304" pitchFamily="18" charset="0"/>
                <a:ea typeface="Times New Roman" panose="02020603050405020304" pitchFamily="18" charset="0"/>
              </a:rPr>
              <a:t>Tugenden und Charakter:</a:t>
            </a:r>
            <a:r>
              <a:rPr lang="de-DE" sz="4200" dirty="0">
                <a:solidFill>
                  <a:srgbClr val="0070C0"/>
                </a:solidFill>
                <a:effectLst/>
                <a:latin typeface="Times New Roman" panose="02020603050405020304" pitchFamily="18" charset="0"/>
                <a:ea typeface="Times New Roman" panose="02020603050405020304" pitchFamily="18" charset="0"/>
              </a:rPr>
              <a:t> </a:t>
            </a:r>
          </a:p>
          <a:p>
            <a:pPr marL="0" lvl="0" indent="0" algn="just">
              <a:lnSpc>
                <a:spcPct val="120000"/>
              </a:lnSpc>
              <a:buNone/>
              <a:tabLst>
                <a:tab pos="457200" algn="l"/>
              </a:tabLst>
            </a:pPr>
            <a:r>
              <a:rPr lang="de-DE" sz="3800" dirty="0">
                <a:solidFill>
                  <a:srgbClr val="002060"/>
                </a:solidFill>
                <a:effectLst/>
                <a:latin typeface="Times New Roman" panose="02020603050405020304" pitchFamily="18" charset="0"/>
                <a:ea typeface="Times New Roman" panose="02020603050405020304" pitchFamily="18" charset="0"/>
              </a:rPr>
              <a:t>Tugenden sind </a:t>
            </a:r>
            <a:r>
              <a:rPr lang="de-DE" sz="3800" dirty="0">
                <a:solidFill>
                  <a:srgbClr val="00B0F0"/>
                </a:solidFill>
                <a:effectLst/>
                <a:latin typeface="Times New Roman" panose="02020603050405020304" pitchFamily="18" charset="0"/>
                <a:ea typeface="Times New Roman" panose="02020603050405020304" pitchFamily="18" charset="0"/>
              </a:rPr>
              <a:t>moralische Charaktereigenschaften</a:t>
            </a:r>
            <a:r>
              <a:rPr lang="de-DE" sz="3800" dirty="0">
                <a:solidFill>
                  <a:srgbClr val="002060"/>
                </a:solidFill>
                <a:effectLst/>
                <a:latin typeface="Times New Roman" panose="02020603050405020304" pitchFamily="18" charset="0"/>
                <a:ea typeface="Times New Roman" panose="02020603050405020304" pitchFamily="18" charset="0"/>
              </a:rPr>
              <a:t>, die dazu beitragen, ein tugendhaftes Leben zu führen. Diese Eigenschaften umfassen zum z.B. Tapferkeit, Gerechtigkeit, Weisheit, Besonnenheit und Mitgefühl.</a:t>
            </a:r>
          </a:p>
          <a:p>
            <a:pPr marL="0" lvl="0" indent="0" algn="just">
              <a:lnSpc>
                <a:spcPct val="120000"/>
              </a:lnSpc>
              <a:buNone/>
              <a:tabLst>
                <a:tab pos="457200" algn="l"/>
              </a:tabLst>
            </a:pPr>
            <a:r>
              <a:rPr lang="de-DE" sz="4200" b="1" dirty="0">
                <a:effectLst/>
                <a:latin typeface="Times New Roman" panose="02020603050405020304" pitchFamily="18" charset="0"/>
                <a:ea typeface="Times New Roman" panose="02020603050405020304" pitchFamily="18" charset="0"/>
              </a:rPr>
              <a:t>Persönliche Entwicklung und </a:t>
            </a:r>
            <a:r>
              <a:rPr lang="de-DE" sz="4200" b="1" dirty="0">
                <a:solidFill>
                  <a:srgbClr val="0070C0"/>
                </a:solidFill>
                <a:effectLst/>
                <a:latin typeface="Times New Roman" panose="02020603050405020304" pitchFamily="18" charset="0"/>
                <a:ea typeface="Times New Roman" panose="02020603050405020304" pitchFamily="18" charset="0"/>
              </a:rPr>
              <a:t>Selbstvervollkommnung:</a:t>
            </a:r>
            <a:r>
              <a:rPr lang="de-DE" sz="4200" dirty="0">
                <a:solidFill>
                  <a:srgbClr val="0070C0"/>
                </a:solidFill>
                <a:effectLst/>
                <a:latin typeface="Times New Roman" panose="02020603050405020304" pitchFamily="18" charset="0"/>
                <a:ea typeface="Times New Roman" panose="02020603050405020304" pitchFamily="18" charset="0"/>
              </a:rPr>
              <a:t> </a:t>
            </a:r>
          </a:p>
          <a:p>
            <a:pPr marL="0" lvl="0" indent="0" algn="just">
              <a:lnSpc>
                <a:spcPct val="120000"/>
              </a:lnSpc>
              <a:buNone/>
              <a:tabLst>
                <a:tab pos="457200" algn="l"/>
              </a:tabLst>
            </a:pPr>
            <a:r>
              <a:rPr lang="de-DE" sz="3800" dirty="0">
                <a:solidFill>
                  <a:srgbClr val="002060"/>
                </a:solidFill>
                <a:effectLst/>
                <a:latin typeface="Times New Roman" panose="02020603050405020304" pitchFamily="18" charset="0"/>
                <a:ea typeface="Times New Roman" panose="02020603050405020304" pitchFamily="18" charset="0"/>
              </a:rPr>
              <a:t>Die persönlichen Entwicklung und Selbstvervollkommnung ist wichtig. Wer </a:t>
            </a:r>
            <a:r>
              <a:rPr lang="de-DE" sz="3800" dirty="0">
                <a:solidFill>
                  <a:srgbClr val="00B0F0"/>
                </a:solidFill>
                <a:effectLst/>
                <a:latin typeface="Times New Roman" panose="02020603050405020304" pitchFamily="18" charset="0"/>
                <a:ea typeface="Times New Roman" panose="02020603050405020304" pitchFamily="18" charset="0"/>
              </a:rPr>
              <a:t>tugendhafte</a:t>
            </a:r>
            <a:r>
              <a:rPr lang="de-DE" sz="3800" dirty="0">
                <a:solidFill>
                  <a:srgbClr val="002060"/>
                </a:solidFill>
                <a:effectLst/>
                <a:latin typeface="Times New Roman" panose="02020603050405020304" pitchFamily="18" charset="0"/>
                <a:ea typeface="Times New Roman" panose="02020603050405020304" pitchFamily="18" charset="0"/>
              </a:rPr>
              <a:t> </a:t>
            </a:r>
            <a:r>
              <a:rPr lang="de-DE" sz="3800" dirty="0">
                <a:solidFill>
                  <a:srgbClr val="00B0F0"/>
                </a:solidFill>
                <a:effectLst/>
                <a:latin typeface="Times New Roman" panose="02020603050405020304" pitchFamily="18" charset="0"/>
                <a:ea typeface="Times New Roman" panose="02020603050405020304" pitchFamily="18" charset="0"/>
              </a:rPr>
              <a:t>Eigenschaften kultiviert</a:t>
            </a:r>
            <a:r>
              <a:rPr lang="de-DE" sz="3800" dirty="0">
                <a:solidFill>
                  <a:srgbClr val="002060"/>
                </a:solidFill>
                <a:effectLst/>
                <a:latin typeface="Times New Roman" panose="02020603050405020304" pitchFamily="18" charset="0"/>
                <a:ea typeface="Times New Roman" panose="02020603050405020304" pitchFamily="18" charset="0"/>
              </a:rPr>
              <a:t>, strebt danach, ein guter Mensch zu sein und ein tugendhaftes Leben zu führen.</a:t>
            </a:r>
          </a:p>
          <a:p>
            <a:pPr marL="0" lvl="0" indent="0" algn="just">
              <a:lnSpc>
                <a:spcPct val="120000"/>
              </a:lnSpc>
              <a:buNone/>
              <a:tabLst>
                <a:tab pos="457200" algn="l"/>
              </a:tabLst>
            </a:pPr>
            <a:r>
              <a:rPr lang="de-DE" sz="4200" b="1" dirty="0">
                <a:solidFill>
                  <a:srgbClr val="0070C0"/>
                </a:solidFill>
                <a:effectLst/>
                <a:latin typeface="Times New Roman" panose="02020603050405020304" pitchFamily="18" charset="0"/>
                <a:ea typeface="Times New Roman" panose="02020603050405020304" pitchFamily="18" charset="0"/>
              </a:rPr>
              <a:t>Eudaimonia</a:t>
            </a:r>
            <a:r>
              <a:rPr lang="de-DE" sz="4200" b="1" dirty="0">
                <a:solidFill>
                  <a:srgbClr val="002060"/>
                </a:solidFill>
                <a:effectLst/>
                <a:latin typeface="Times New Roman" panose="02020603050405020304" pitchFamily="18" charset="0"/>
                <a:ea typeface="Times New Roman" panose="02020603050405020304" pitchFamily="18" charset="0"/>
              </a:rPr>
              <a:t> oder das gute Leben:</a:t>
            </a:r>
            <a:r>
              <a:rPr lang="de-DE" sz="4200" dirty="0">
                <a:solidFill>
                  <a:srgbClr val="002060"/>
                </a:solidFill>
                <a:effectLst/>
                <a:latin typeface="Times New Roman" panose="02020603050405020304" pitchFamily="18" charset="0"/>
                <a:ea typeface="Times New Roman" panose="02020603050405020304" pitchFamily="18" charset="0"/>
              </a:rPr>
              <a:t> </a:t>
            </a:r>
          </a:p>
          <a:p>
            <a:pPr marL="0" lvl="0" indent="0" algn="just">
              <a:lnSpc>
                <a:spcPct val="120000"/>
              </a:lnSpc>
              <a:buNone/>
              <a:tabLst>
                <a:tab pos="457200" algn="l"/>
              </a:tabLst>
            </a:pPr>
            <a:r>
              <a:rPr lang="de-DE" sz="3800" dirty="0">
                <a:solidFill>
                  <a:srgbClr val="002060"/>
                </a:solidFill>
                <a:effectLst/>
                <a:latin typeface="Times New Roman" panose="02020603050405020304" pitchFamily="18" charset="0"/>
                <a:ea typeface="Times New Roman" panose="02020603050405020304" pitchFamily="18" charset="0"/>
              </a:rPr>
              <a:t>Das Ziel ist ein gutes und erfülltes Leben durch Entwicklung und Einsatz von Tugenden. Eudaimonia bezieht sich auf das </a:t>
            </a:r>
            <a:r>
              <a:rPr lang="de-DE" sz="3800" dirty="0">
                <a:solidFill>
                  <a:srgbClr val="00B0F0"/>
                </a:solidFill>
                <a:effectLst/>
                <a:latin typeface="Times New Roman" panose="02020603050405020304" pitchFamily="18" charset="0"/>
                <a:ea typeface="Times New Roman" panose="02020603050405020304" pitchFamily="18" charset="0"/>
              </a:rPr>
              <a:t>Glück, </a:t>
            </a:r>
            <a:r>
              <a:rPr lang="de-DE" sz="3800" dirty="0">
                <a:effectLst/>
                <a:latin typeface="Times New Roman" panose="02020603050405020304" pitchFamily="18" charset="0"/>
                <a:ea typeface="Times New Roman" panose="02020603050405020304" pitchFamily="18" charset="0"/>
              </a:rPr>
              <a:t>das</a:t>
            </a:r>
            <a:r>
              <a:rPr lang="de-DE" sz="3800" dirty="0">
                <a:solidFill>
                  <a:srgbClr val="00B0F0"/>
                </a:solidFill>
                <a:effectLst/>
                <a:latin typeface="Times New Roman" panose="02020603050405020304" pitchFamily="18" charset="0"/>
                <a:ea typeface="Times New Roman" panose="02020603050405020304" pitchFamily="18" charset="0"/>
              </a:rPr>
              <a:t> durch tugendhaftes Handeln </a:t>
            </a:r>
            <a:r>
              <a:rPr lang="de-DE" sz="3800" dirty="0">
                <a:solidFill>
                  <a:srgbClr val="002060"/>
                </a:solidFill>
                <a:effectLst/>
                <a:latin typeface="Times New Roman" panose="02020603050405020304" pitchFamily="18" charset="0"/>
                <a:ea typeface="Times New Roman" panose="02020603050405020304" pitchFamily="18" charset="0"/>
              </a:rPr>
              <a:t>erreicht wird.</a:t>
            </a:r>
          </a:p>
          <a:p>
            <a:pPr marL="0" lvl="0" indent="0" algn="just">
              <a:lnSpc>
                <a:spcPct val="120000"/>
              </a:lnSpc>
              <a:buNone/>
              <a:tabLst>
                <a:tab pos="457200" algn="l"/>
              </a:tabLst>
            </a:pPr>
            <a:r>
              <a:rPr lang="de-DE" sz="4200" b="1" dirty="0">
                <a:solidFill>
                  <a:srgbClr val="0070C0"/>
                </a:solidFill>
                <a:effectLst/>
                <a:latin typeface="Times New Roman" panose="02020603050405020304" pitchFamily="18" charset="0"/>
                <a:ea typeface="Times New Roman" panose="02020603050405020304" pitchFamily="18" charset="0"/>
              </a:rPr>
              <a:t>Mittlerer Weg </a:t>
            </a:r>
            <a:r>
              <a:rPr lang="de-DE" sz="4200" b="1" dirty="0">
                <a:solidFill>
                  <a:srgbClr val="002060"/>
                </a:solidFill>
                <a:effectLst/>
                <a:latin typeface="Times New Roman" panose="02020603050405020304" pitchFamily="18" charset="0"/>
                <a:ea typeface="Times New Roman" panose="02020603050405020304" pitchFamily="18" charset="0"/>
              </a:rPr>
              <a:t>zwischen Extremen:</a:t>
            </a:r>
            <a:r>
              <a:rPr lang="de-DE" sz="4200" dirty="0">
                <a:solidFill>
                  <a:srgbClr val="002060"/>
                </a:solidFill>
                <a:effectLst/>
                <a:latin typeface="Times New Roman" panose="02020603050405020304" pitchFamily="18" charset="0"/>
                <a:ea typeface="Times New Roman" panose="02020603050405020304" pitchFamily="18" charset="0"/>
              </a:rPr>
              <a:t> </a:t>
            </a:r>
          </a:p>
          <a:p>
            <a:pPr marL="0" lvl="0" indent="0" algn="just">
              <a:lnSpc>
                <a:spcPct val="120000"/>
              </a:lnSpc>
              <a:buNone/>
              <a:tabLst>
                <a:tab pos="457200" algn="l"/>
              </a:tabLst>
            </a:pPr>
            <a:r>
              <a:rPr lang="de-DE" sz="3800" dirty="0">
                <a:solidFill>
                  <a:srgbClr val="002060"/>
                </a:solidFill>
                <a:effectLst/>
                <a:latin typeface="Times New Roman" panose="02020603050405020304" pitchFamily="18" charset="0"/>
                <a:ea typeface="Times New Roman" panose="02020603050405020304" pitchFamily="18" charset="0"/>
              </a:rPr>
              <a:t>Die Tugendethik betont das Finden des mittleren Weges zwischen Extremen. Tugenden liegen in einem </a:t>
            </a:r>
            <a:r>
              <a:rPr lang="de-DE" sz="3800" dirty="0">
                <a:solidFill>
                  <a:srgbClr val="00B0F0"/>
                </a:solidFill>
                <a:effectLst/>
                <a:latin typeface="Times New Roman" panose="02020603050405020304" pitchFamily="18" charset="0"/>
                <a:ea typeface="Times New Roman" panose="02020603050405020304" pitchFamily="18" charset="0"/>
              </a:rPr>
              <a:t>ausgewogenen Verhalten zwischen zwei Extremen</a:t>
            </a:r>
            <a:r>
              <a:rPr lang="de-DE" sz="3800" dirty="0">
                <a:solidFill>
                  <a:srgbClr val="002060"/>
                </a:solidFill>
                <a:effectLst/>
                <a:latin typeface="Times New Roman" panose="02020603050405020304" pitchFamily="18" charset="0"/>
                <a:ea typeface="Times New Roman" panose="02020603050405020304" pitchFamily="18" charset="0"/>
              </a:rPr>
              <a:t>, wie z.B. der Tapferkeit zwischen Feigheit und Tollkühnheit.</a:t>
            </a:r>
          </a:p>
          <a:p>
            <a:pPr marL="0" lvl="0" indent="0" algn="just">
              <a:lnSpc>
                <a:spcPct val="120000"/>
              </a:lnSpc>
              <a:buNone/>
              <a:tabLst>
                <a:tab pos="457200" algn="l"/>
              </a:tabLst>
            </a:pPr>
            <a:r>
              <a:rPr lang="de-DE" sz="4200" b="1" dirty="0">
                <a:solidFill>
                  <a:srgbClr val="002060"/>
                </a:solidFill>
                <a:effectLst/>
                <a:latin typeface="Times New Roman" panose="02020603050405020304" pitchFamily="18" charset="0"/>
                <a:ea typeface="Times New Roman" panose="02020603050405020304" pitchFamily="18" charset="0"/>
              </a:rPr>
              <a:t>Charakterbildung durch </a:t>
            </a:r>
            <a:r>
              <a:rPr lang="de-DE" sz="4200" b="1" dirty="0">
                <a:solidFill>
                  <a:srgbClr val="0070C0"/>
                </a:solidFill>
                <a:effectLst/>
                <a:latin typeface="Times New Roman" panose="02020603050405020304" pitchFamily="18" charset="0"/>
                <a:ea typeface="Times New Roman" panose="02020603050405020304" pitchFamily="18" charset="0"/>
              </a:rPr>
              <a:t>Übung und Praxis</a:t>
            </a:r>
            <a:r>
              <a:rPr lang="de-DE" sz="4200" b="1" dirty="0">
                <a:solidFill>
                  <a:srgbClr val="002060"/>
                </a:solidFill>
                <a:effectLst/>
                <a:latin typeface="Times New Roman" panose="02020603050405020304" pitchFamily="18" charset="0"/>
                <a:ea typeface="Times New Roman" panose="02020603050405020304" pitchFamily="18" charset="0"/>
              </a:rPr>
              <a:t>:</a:t>
            </a:r>
            <a:r>
              <a:rPr lang="de-DE" sz="4200" dirty="0">
                <a:solidFill>
                  <a:srgbClr val="002060"/>
                </a:solidFill>
                <a:effectLst/>
                <a:latin typeface="Times New Roman" panose="02020603050405020304" pitchFamily="18" charset="0"/>
                <a:ea typeface="Times New Roman" panose="02020603050405020304" pitchFamily="18" charset="0"/>
              </a:rPr>
              <a:t> </a:t>
            </a:r>
          </a:p>
          <a:p>
            <a:pPr marL="0" lvl="0" indent="0" algn="just">
              <a:lnSpc>
                <a:spcPct val="120000"/>
              </a:lnSpc>
              <a:buNone/>
              <a:tabLst>
                <a:tab pos="457200" algn="l"/>
              </a:tabLst>
            </a:pPr>
            <a:r>
              <a:rPr lang="de-DE" sz="3800" dirty="0">
                <a:solidFill>
                  <a:srgbClr val="002060"/>
                </a:solidFill>
                <a:effectLst/>
                <a:latin typeface="Times New Roman" panose="02020603050405020304" pitchFamily="18" charset="0"/>
                <a:ea typeface="Times New Roman" panose="02020603050405020304" pitchFamily="18" charset="0"/>
              </a:rPr>
              <a:t>Tugenden werden durch Übung und Praxis erworben. Indem man tugendhafte Handlungen wiederholt ausführt, wird der </a:t>
            </a:r>
            <a:r>
              <a:rPr lang="de-DE" sz="3800" dirty="0">
                <a:solidFill>
                  <a:srgbClr val="00B0F0"/>
                </a:solidFill>
                <a:effectLst/>
                <a:latin typeface="Times New Roman" panose="02020603050405020304" pitchFamily="18" charset="0"/>
                <a:ea typeface="Times New Roman" panose="02020603050405020304" pitchFamily="18" charset="0"/>
              </a:rPr>
              <a:t>Charakter geformt und gestärkt</a:t>
            </a:r>
            <a:r>
              <a:rPr lang="de-DE" sz="3800" dirty="0">
                <a:solidFill>
                  <a:srgbClr val="002060"/>
                </a:solidFill>
                <a:effectLst/>
                <a:latin typeface="Times New Roman" panose="02020603050405020304" pitchFamily="18" charset="0"/>
                <a:ea typeface="Times New Roman" panose="02020603050405020304" pitchFamily="18" charset="0"/>
              </a:rPr>
              <a:t>.</a:t>
            </a:r>
          </a:p>
          <a:p>
            <a:endParaRPr lang="de-DE" dirty="0"/>
          </a:p>
        </p:txBody>
      </p:sp>
      <p:sp>
        <p:nvSpPr>
          <p:cNvPr id="4" name="Foliennummernplatzhalter 3">
            <a:extLst>
              <a:ext uri="{FF2B5EF4-FFF2-40B4-BE49-F238E27FC236}">
                <a16:creationId xmlns:a16="http://schemas.microsoft.com/office/drawing/2014/main" id="{42EA8F27-D1AB-5CCA-8F8B-8F2595383C17}"/>
              </a:ext>
            </a:extLst>
          </p:cNvPr>
          <p:cNvSpPr>
            <a:spLocks noGrp="1"/>
          </p:cNvSpPr>
          <p:nvPr>
            <p:ph type="sldNum" sz="quarter" idx="12"/>
          </p:nvPr>
        </p:nvSpPr>
        <p:spPr/>
        <p:txBody>
          <a:bodyPr/>
          <a:lstStyle/>
          <a:p>
            <a:fld id="{FA85E0A2-365A-43AF-8BCA-3107E5FE6857}" type="slidenum">
              <a:rPr lang="de-DE" smtClean="0"/>
              <a:t>53</a:t>
            </a:fld>
            <a:endParaRPr lang="de-DE"/>
          </a:p>
        </p:txBody>
      </p:sp>
    </p:spTree>
    <p:extLst>
      <p:ext uri="{BB962C8B-B14F-4D97-AF65-F5344CB8AC3E}">
        <p14:creationId xmlns:p14="http://schemas.microsoft.com/office/powerpoint/2010/main" val="1529795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46F289-0E11-FA6D-A00E-DFC6387DE423}"/>
              </a:ext>
            </a:extLst>
          </p:cNvPr>
          <p:cNvSpPr>
            <a:spLocks noGrp="1"/>
          </p:cNvSpPr>
          <p:nvPr>
            <p:ph type="title"/>
          </p:nvPr>
        </p:nvSpPr>
        <p:spPr/>
        <p:txBody>
          <a:bodyPr/>
          <a:lstStyle/>
          <a:p>
            <a:pPr algn="ctr"/>
            <a:r>
              <a:rPr lang="de-DE" dirty="0"/>
              <a:t>Tugendethische Fragestellung</a:t>
            </a:r>
          </a:p>
        </p:txBody>
      </p:sp>
      <p:sp>
        <p:nvSpPr>
          <p:cNvPr id="3" name="Inhaltsplatzhalter 2">
            <a:extLst>
              <a:ext uri="{FF2B5EF4-FFF2-40B4-BE49-F238E27FC236}">
                <a16:creationId xmlns:a16="http://schemas.microsoft.com/office/drawing/2014/main" id="{E7F812AA-6923-DA52-F4B0-1534936BF32B}"/>
              </a:ext>
            </a:extLst>
          </p:cNvPr>
          <p:cNvSpPr>
            <a:spLocks noGrp="1"/>
          </p:cNvSpPr>
          <p:nvPr>
            <p:ph idx="1"/>
          </p:nvPr>
        </p:nvSpPr>
        <p:spPr>
          <a:xfrm>
            <a:off x="3043571" y="2466192"/>
            <a:ext cx="6291470" cy="3094853"/>
          </a:xfrm>
        </p:spPr>
        <p:txBody>
          <a:bodyPr>
            <a:normAutofit/>
          </a:bodyPr>
          <a:lstStyle/>
          <a:p>
            <a:pPr marL="0" indent="0">
              <a:buNone/>
            </a:pPr>
            <a:r>
              <a:rPr lang="de-DE" sz="3200" dirty="0"/>
              <a:t>Die Tugendethik versucht ethische Fragen dadurch zu beantworten, dass sie fragt:</a:t>
            </a:r>
          </a:p>
          <a:p>
            <a:pPr marL="0" indent="0">
              <a:buNone/>
            </a:pPr>
            <a:r>
              <a:rPr lang="de-DE" sz="3200" dirty="0">
                <a:solidFill>
                  <a:srgbClr val="0070C0"/>
                </a:solidFill>
              </a:rPr>
              <a:t>Was würde eine tugendhafte Person        in einer bestimmten Situation tun?</a:t>
            </a:r>
          </a:p>
        </p:txBody>
      </p:sp>
      <p:sp>
        <p:nvSpPr>
          <p:cNvPr id="4" name="Foliennummernplatzhalter 3">
            <a:extLst>
              <a:ext uri="{FF2B5EF4-FFF2-40B4-BE49-F238E27FC236}">
                <a16:creationId xmlns:a16="http://schemas.microsoft.com/office/drawing/2014/main" id="{30236F09-D675-4E7F-DD6A-7050C93889B0}"/>
              </a:ext>
            </a:extLst>
          </p:cNvPr>
          <p:cNvSpPr>
            <a:spLocks noGrp="1"/>
          </p:cNvSpPr>
          <p:nvPr>
            <p:ph type="sldNum" sz="quarter" idx="12"/>
          </p:nvPr>
        </p:nvSpPr>
        <p:spPr/>
        <p:txBody>
          <a:bodyPr/>
          <a:lstStyle/>
          <a:p>
            <a:fld id="{FA85E0A2-365A-43AF-8BCA-3107E5FE6857}" type="slidenum">
              <a:rPr lang="de-DE" smtClean="0"/>
              <a:t>54</a:t>
            </a:fld>
            <a:endParaRPr lang="de-DE"/>
          </a:p>
        </p:txBody>
      </p:sp>
    </p:spTree>
    <p:extLst>
      <p:ext uri="{BB962C8B-B14F-4D97-AF65-F5344CB8AC3E}">
        <p14:creationId xmlns:p14="http://schemas.microsoft.com/office/powerpoint/2010/main" val="3076378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0E099-6EAC-6FD2-90B5-018ABC66D0F7}"/>
              </a:ext>
            </a:extLst>
          </p:cNvPr>
          <p:cNvSpPr>
            <a:spLocks noGrp="1"/>
          </p:cNvSpPr>
          <p:nvPr>
            <p:ph type="title"/>
          </p:nvPr>
        </p:nvSpPr>
        <p:spPr>
          <a:xfrm>
            <a:off x="838200" y="365125"/>
            <a:ext cx="10515600" cy="956779"/>
          </a:xfrm>
        </p:spPr>
        <p:txBody>
          <a:bodyPr/>
          <a:lstStyle/>
          <a:p>
            <a:pPr algn="ctr"/>
            <a:r>
              <a:rPr lang="de-DE" dirty="0"/>
              <a:t>Kritik an die Tugendethik </a:t>
            </a:r>
          </a:p>
        </p:txBody>
      </p:sp>
      <p:sp>
        <p:nvSpPr>
          <p:cNvPr id="3" name="Inhaltsplatzhalter 2">
            <a:extLst>
              <a:ext uri="{FF2B5EF4-FFF2-40B4-BE49-F238E27FC236}">
                <a16:creationId xmlns:a16="http://schemas.microsoft.com/office/drawing/2014/main" id="{CC15B141-16CD-1A72-1515-306E9CACA17A}"/>
              </a:ext>
            </a:extLst>
          </p:cNvPr>
          <p:cNvSpPr>
            <a:spLocks noGrp="1"/>
          </p:cNvSpPr>
          <p:nvPr>
            <p:ph idx="1"/>
          </p:nvPr>
        </p:nvSpPr>
        <p:spPr>
          <a:xfrm>
            <a:off x="1679511" y="1845503"/>
            <a:ext cx="9339942" cy="4351338"/>
          </a:xfrm>
        </p:spPr>
        <p:txBody>
          <a:bodyPr>
            <a:normAutofit/>
          </a:bodyPr>
          <a:lstStyle/>
          <a:p>
            <a:pPr marL="0" indent="0">
              <a:buNone/>
            </a:pPr>
            <a:r>
              <a:rPr lang="de-DE" sz="3600" dirty="0"/>
              <a:t>Die Hauptkritik an die Tugendethik ist, dass diese – im Gegensatz zum Utilitarismus oder zu der Pflichtethik </a:t>
            </a:r>
            <a:r>
              <a:rPr kumimoji="0" lang="de-DE" sz="36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de-DE" sz="3600" dirty="0"/>
              <a:t> </a:t>
            </a:r>
            <a:r>
              <a:rPr lang="de-DE" sz="3600" dirty="0">
                <a:solidFill>
                  <a:srgbClr val="0070C0"/>
                </a:solidFill>
              </a:rPr>
              <a:t>keine konkrete Anleitung </a:t>
            </a:r>
            <a:r>
              <a:rPr lang="de-DE" sz="3600" dirty="0"/>
              <a:t>bietet, was eine Handlung gut oder falsch macht und </a:t>
            </a:r>
            <a:r>
              <a:rPr lang="de-DE" sz="3600" u="sng" dirty="0">
                <a:solidFill>
                  <a:srgbClr val="0070C0"/>
                </a:solidFill>
              </a:rPr>
              <a:t>keine konkrete Antworten auf konkrete Sachverhalte </a:t>
            </a:r>
            <a:r>
              <a:rPr lang="de-DE" sz="3600" dirty="0"/>
              <a:t>liefert.</a:t>
            </a:r>
          </a:p>
        </p:txBody>
      </p:sp>
      <p:sp>
        <p:nvSpPr>
          <p:cNvPr id="4" name="Foliennummernplatzhalter 3">
            <a:extLst>
              <a:ext uri="{FF2B5EF4-FFF2-40B4-BE49-F238E27FC236}">
                <a16:creationId xmlns:a16="http://schemas.microsoft.com/office/drawing/2014/main" id="{A559FFB7-E5C5-6857-912F-D3C7F75CC6D5}"/>
              </a:ext>
            </a:extLst>
          </p:cNvPr>
          <p:cNvSpPr>
            <a:spLocks noGrp="1"/>
          </p:cNvSpPr>
          <p:nvPr>
            <p:ph type="sldNum" sz="quarter" idx="12"/>
          </p:nvPr>
        </p:nvSpPr>
        <p:spPr/>
        <p:txBody>
          <a:bodyPr/>
          <a:lstStyle/>
          <a:p>
            <a:fld id="{FA85E0A2-365A-43AF-8BCA-3107E5FE6857}" type="slidenum">
              <a:rPr lang="de-DE" smtClean="0"/>
              <a:t>55</a:t>
            </a:fld>
            <a:endParaRPr lang="de-DE"/>
          </a:p>
        </p:txBody>
      </p:sp>
    </p:spTree>
    <p:extLst>
      <p:ext uri="{BB962C8B-B14F-4D97-AF65-F5344CB8AC3E}">
        <p14:creationId xmlns:p14="http://schemas.microsoft.com/office/powerpoint/2010/main" val="3735435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E45D895-4BC8-4CD5-B19F-90AB5CE52246}"/>
              </a:ext>
            </a:extLst>
          </p:cNvPr>
          <p:cNvSpPr>
            <a:spLocks noGrp="1"/>
          </p:cNvSpPr>
          <p:nvPr>
            <p:ph type="title"/>
          </p:nvPr>
        </p:nvSpPr>
        <p:spPr/>
        <p:txBody>
          <a:bodyPr/>
          <a:lstStyle/>
          <a:p>
            <a:pPr algn="ctr"/>
            <a:r>
              <a:rPr lang="de-DE" dirty="0"/>
              <a:t>Kurzcharakterisierung</a:t>
            </a:r>
          </a:p>
        </p:txBody>
      </p:sp>
      <p:sp>
        <p:nvSpPr>
          <p:cNvPr id="8" name="Inhaltsplatzhalter 7">
            <a:extLst>
              <a:ext uri="{FF2B5EF4-FFF2-40B4-BE49-F238E27FC236}">
                <a16:creationId xmlns:a16="http://schemas.microsoft.com/office/drawing/2014/main" id="{6BD77B95-EE45-4E5C-9937-723EAA869EF2}"/>
              </a:ext>
            </a:extLst>
          </p:cNvPr>
          <p:cNvSpPr>
            <a:spLocks noGrp="1"/>
          </p:cNvSpPr>
          <p:nvPr>
            <p:ph idx="1"/>
          </p:nvPr>
        </p:nvSpPr>
        <p:spPr>
          <a:xfrm>
            <a:off x="3066731" y="2530218"/>
            <a:ext cx="6520068" cy="3473520"/>
          </a:xfrm>
        </p:spPr>
        <p:txBody>
          <a:bodyPr>
            <a:normAutofit/>
          </a:bodyPr>
          <a:lstStyle/>
          <a:p>
            <a:pPr marL="0" indent="0">
              <a:buNone/>
            </a:pPr>
            <a:r>
              <a:rPr lang="de-DE" sz="4000" dirty="0"/>
              <a:t>Die Tugendethik legt den Fokus ihrer Betrachtung auf den </a:t>
            </a:r>
            <a:r>
              <a:rPr lang="de-DE" sz="4000" b="1" dirty="0">
                <a:solidFill>
                  <a:srgbClr val="0070C0"/>
                </a:solidFill>
              </a:rPr>
              <a:t>Akteur</a:t>
            </a:r>
            <a:r>
              <a:rPr lang="de-DE" sz="4000" dirty="0"/>
              <a:t> </a:t>
            </a:r>
            <a:r>
              <a:rPr lang="de-DE" sz="4000" b="1" dirty="0"/>
              <a:t>eines Verhaltens</a:t>
            </a:r>
          </a:p>
        </p:txBody>
      </p:sp>
      <p:sp>
        <p:nvSpPr>
          <p:cNvPr id="6" name="Foliennummernplatzhalter 5">
            <a:extLst>
              <a:ext uri="{FF2B5EF4-FFF2-40B4-BE49-F238E27FC236}">
                <a16:creationId xmlns:a16="http://schemas.microsoft.com/office/drawing/2014/main" id="{D777F983-23BC-484E-AFC3-EE82208E64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50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0783FE5-8CBF-4FA6-AD3D-9A8BF31D79C2}"/>
              </a:ext>
            </a:extLst>
          </p:cNvPr>
          <p:cNvSpPr>
            <a:spLocks noGrp="1"/>
          </p:cNvSpPr>
          <p:nvPr>
            <p:ph type="title"/>
          </p:nvPr>
        </p:nvSpPr>
        <p:spPr>
          <a:xfrm flipV="1">
            <a:off x="12969025" y="0"/>
            <a:ext cx="1030310" cy="2295524"/>
          </a:xfrm>
        </p:spPr>
        <p:txBody>
          <a:bodyPr>
            <a:normAutofit/>
          </a:bodyPr>
          <a:lstStyle/>
          <a:p>
            <a:endParaRPr lang="de-DE" dirty="0"/>
          </a:p>
        </p:txBody>
      </p:sp>
      <p:sp>
        <p:nvSpPr>
          <p:cNvPr id="5" name="Textplatzhalter 4">
            <a:extLst>
              <a:ext uri="{FF2B5EF4-FFF2-40B4-BE49-F238E27FC236}">
                <a16:creationId xmlns:a16="http://schemas.microsoft.com/office/drawing/2014/main" id="{6930B493-D5E6-47FB-81A6-7E07FB2E89F7}"/>
              </a:ext>
            </a:extLst>
          </p:cNvPr>
          <p:cNvSpPr>
            <a:spLocks noGrp="1"/>
          </p:cNvSpPr>
          <p:nvPr>
            <p:ph type="body" idx="1"/>
          </p:nvPr>
        </p:nvSpPr>
        <p:spPr>
          <a:xfrm>
            <a:off x="838200" y="4174435"/>
            <a:ext cx="10515600" cy="1888227"/>
          </a:xfrm>
        </p:spPr>
        <p:txBody>
          <a:bodyPr>
            <a:normAutofit/>
          </a:bodyPr>
          <a:lstStyle/>
          <a:p>
            <a:pPr marR="0" lvl="0" algn="ctr" defTabSz="914400" rtl="0" eaLnBrk="1" fontAlgn="auto" latinLnBrk="0" hangingPunct="1">
              <a:lnSpc>
                <a:spcPct val="90000"/>
              </a:lnSpc>
              <a:spcBef>
                <a:spcPts val="1000"/>
              </a:spcBef>
              <a:spcAft>
                <a:spcPts val="0"/>
              </a:spcAft>
              <a:buClrTx/>
              <a:buSzTx/>
              <a:tabLst/>
              <a:defRPr/>
            </a:pPr>
            <a:r>
              <a:rPr lang="de-DE" sz="6700" b="1" dirty="0">
                <a:solidFill>
                  <a:prstClr val="black"/>
                </a:solidFill>
                <a:latin typeface="Calibri" panose="020F0502020204030204"/>
              </a:rPr>
              <a:t>3</a:t>
            </a:r>
            <a:r>
              <a:rPr kumimoji="0" lang="de-DE" sz="6700" b="1" i="0" u="none" strike="noStrike" kern="1200" cap="none" spc="0" normalizeH="0" baseline="0" noProof="0" dirty="0">
                <a:ln>
                  <a:noFill/>
                </a:ln>
                <a:solidFill>
                  <a:prstClr val="black"/>
                </a:solidFill>
                <a:effectLst/>
                <a:uLnTx/>
                <a:uFillTx/>
                <a:latin typeface="Calibri" panose="020F0502020204030204"/>
                <a:ea typeface="+mn-ea"/>
                <a:cs typeface="+mn-cs"/>
              </a:rPr>
              <a:t>. Was ist Recht? </a:t>
            </a:r>
          </a:p>
          <a:p>
            <a:pPr marR="0" lvl="0" algn="ctr" defTabSz="914400" rtl="0" eaLnBrk="1" fontAlgn="auto" latinLnBrk="0" hangingPunct="1">
              <a:lnSpc>
                <a:spcPct val="90000"/>
              </a:lnSpc>
              <a:spcBef>
                <a:spcPts val="1000"/>
              </a:spcBef>
              <a:spcAft>
                <a:spcPts val="0"/>
              </a:spcAft>
              <a:buClrTx/>
              <a:buSzTx/>
              <a:tabLst/>
              <a:defRPr/>
            </a:pPr>
            <a:endParaRPr kumimoji="0" lang="de-DE" sz="5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de-DE" dirty="0"/>
          </a:p>
        </p:txBody>
      </p:sp>
      <p:sp>
        <p:nvSpPr>
          <p:cNvPr id="3" name="Foliennummernplatzhalter 2">
            <a:extLst>
              <a:ext uri="{FF2B5EF4-FFF2-40B4-BE49-F238E27FC236}">
                <a16:creationId xmlns:a16="http://schemas.microsoft.com/office/drawing/2014/main" id="{1D7DFC4D-82F0-4DCA-9957-152A702A80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90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3141A48-2CE9-97DA-3E94-F8716475616C}"/>
              </a:ext>
            </a:extLst>
          </p:cNvPr>
          <p:cNvSpPr>
            <a:spLocks noGrp="1"/>
          </p:cNvSpPr>
          <p:nvPr>
            <p:ph type="title"/>
          </p:nvPr>
        </p:nvSpPr>
        <p:spPr/>
        <p:txBody>
          <a:bodyPr/>
          <a:lstStyle/>
          <a:p>
            <a:pPr algn="ctr"/>
            <a:r>
              <a:rPr lang="de-DE" dirty="0"/>
              <a:t>Was ist Recht?</a:t>
            </a:r>
          </a:p>
        </p:txBody>
      </p:sp>
      <p:sp>
        <p:nvSpPr>
          <p:cNvPr id="6" name="Inhaltsplatzhalter 5">
            <a:extLst>
              <a:ext uri="{FF2B5EF4-FFF2-40B4-BE49-F238E27FC236}">
                <a16:creationId xmlns:a16="http://schemas.microsoft.com/office/drawing/2014/main" id="{8090E9CE-DCF8-D966-0880-0EC1CEFDCB7A}"/>
              </a:ext>
            </a:extLst>
          </p:cNvPr>
          <p:cNvSpPr>
            <a:spLocks noGrp="1"/>
          </p:cNvSpPr>
          <p:nvPr>
            <p:ph idx="1"/>
          </p:nvPr>
        </p:nvSpPr>
        <p:spPr>
          <a:xfrm>
            <a:off x="1742661" y="1765990"/>
            <a:ext cx="8991600" cy="4351338"/>
          </a:xfrm>
        </p:spPr>
        <p:txBody>
          <a:bodyPr>
            <a:normAutofit fontScale="77500" lnSpcReduction="20000"/>
          </a:bodyPr>
          <a:lstStyle/>
          <a:p>
            <a:pPr marL="0" indent="0">
              <a:buNone/>
            </a:pPr>
            <a:r>
              <a:rPr lang="de-DE" sz="3100" dirty="0">
                <a:effectLst/>
                <a:latin typeface="Arial" panose="020B0604020202020204" pitchFamily="34" charset="0"/>
              </a:rPr>
              <a:t>Gustav </a:t>
            </a:r>
            <a:r>
              <a:rPr lang="de-DE" sz="3100" b="1" dirty="0">
                <a:effectLst/>
                <a:latin typeface="Arial" panose="020B0604020202020204" pitchFamily="34" charset="0"/>
              </a:rPr>
              <a:t>Radbruch</a:t>
            </a:r>
            <a:r>
              <a:rPr lang="de-DE" sz="3100" dirty="0">
                <a:effectLst/>
                <a:latin typeface="Arial" panose="020B0604020202020204" pitchFamily="34" charset="0"/>
              </a:rPr>
              <a:t>: </a:t>
            </a:r>
          </a:p>
          <a:p>
            <a:pPr marL="0" indent="0">
              <a:buNone/>
            </a:pPr>
            <a:r>
              <a:rPr lang="de-DE" sz="2200" dirty="0">
                <a:effectLst/>
                <a:latin typeface="Arial" panose="020B0604020202020204" pitchFamily="34" charset="0"/>
              </a:rPr>
              <a:t>(Rechtsphilosophie 1932, Studienausgabe, 2. Aufl., 2003)</a:t>
            </a:r>
            <a:br>
              <a:rPr lang="de-DE" dirty="0"/>
            </a:br>
            <a:endParaRPr lang="de-DE" dirty="0"/>
          </a:p>
          <a:p>
            <a:pPr marL="0" indent="0">
              <a:lnSpc>
                <a:spcPct val="120000"/>
              </a:lnSpc>
              <a:buNone/>
            </a:pPr>
            <a:r>
              <a:rPr lang="de-DE" dirty="0">
                <a:effectLst/>
                <a:latin typeface="Arial" panose="020B0604020202020204" pitchFamily="34" charset="0"/>
              </a:rPr>
              <a:t>Der Begriff des Rechts ist ein </a:t>
            </a:r>
            <a:r>
              <a:rPr lang="de-DE" dirty="0">
                <a:solidFill>
                  <a:srgbClr val="0070C0"/>
                </a:solidFill>
                <a:effectLst/>
                <a:latin typeface="Arial" panose="020B0604020202020204" pitchFamily="34" charset="0"/>
              </a:rPr>
              <a:t>Kulturbegriff</a:t>
            </a:r>
            <a:r>
              <a:rPr lang="de-DE" dirty="0">
                <a:effectLst/>
                <a:latin typeface="Arial" panose="020B0604020202020204" pitchFamily="34" charset="0"/>
              </a:rPr>
              <a:t>, d.h. ein Begriff von einer wertbezogenen Wirklichkeit, einer Wirklichkeit, die den Sinn hat, einem Werte zu dienen. </a:t>
            </a:r>
            <a:r>
              <a:rPr lang="de-DE" dirty="0">
                <a:solidFill>
                  <a:srgbClr val="0070C0"/>
                </a:solidFill>
                <a:effectLst/>
                <a:latin typeface="Arial" panose="020B0604020202020204" pitchFamily="34" charset="0"/>
              </a:rPr>
              <a:t>Recht ist die Wirklichkeit, die den Sinn hat, dem Rechtswerte, der </a:t>
            </a:r>
            <a:r>
              <a:rPr lang="de-DE" b="1" dirty="0">
                <a:solidFill>
                  <a:srgbClr val="0070C0"/>
                </a:solidFill>
                <a:effectLst/>
                <a:latin typeface="Arial" panose="020B0604020202020204" pitchFamily="34" charset="0"/>
              </a:rPr>
              <a:t>Rechtsidee</a:t>
            </a:r>
            <a:r>
              <a:rPr lang="de-DE" dirty="0">
                <a:solidFill>
                  <a:srgbClr val="0070C0"/>
                </a:solidFill>
                <a:effectLst/>
                <a:latin typeface="Arial" panose="020B0604020202020204" pitchFamily="34" charset="0"/>
              </a:rPr>
              <a:t> zu dienen</a:t>
            </a:r>
            <a:r>
              <a:rPr lang="de-DE" dirty="0">
                <a:effectLst/>
                <a:latin typeface="Arial" panose="020B0604020202020204" pitchFamily="34" charset="0"/>
              </a:rPr>
              <a:t>. Der Rechtsbegriff ist also ausgerichtet an der Rechtsidee. Die </a:t>
            </a:r>
            <a:r>
              <a:rPr lang="de-DE" dirty="0">
                <a:solidFill>
                  <a:srgbClr val="FF0000"/>
                </a:solidFill>
                <a:effectLst/>
                <a:latin typeface="Arial" panose="020B0604020202020204" pitchFamily="34" charset="0"/>
              </a:rPr>
              <a:t>Idee des Rechts kann nun keine andere sein als die </a:t>
            </a:r>
            <a:r>
              <a:rPr lang="de-DE" b="1" dirty="0">
                <a:solidFill>
                  <a:srgbClr val="FF0000"/>
                </a:solidFill>
                <a:effectLst/>
                <a:latin typeface="Arial" panose="020B0604020202020204" pitchFamily="34" charset="0"/>
              </a:rPr>
              <a:t>Gerechtigkeit</a:t>
            </a:r>
            <a:r>
              <a:rPr lang="de-DE" dirty="0">
                <a:effectLst/>
                <a:latin typeface="Arial" panose="020B0604020202020204" pitchFamily="34" charset="0"/>
              </a:rPr>
              <a:t>. (...) Wir sind aber auch berechtigt, bei der Gerechtigkeit als einem letzten Ausgangspunkt Halt zu machen, denn das Gerechte ist wie das Gute, das Wahre, das Schöne ein </a:t>
            </a:r>
            <a:r>
              <a:rPr lang="de-DE" dirty="0">
                <a:solidFill>
                  <a:srgbClr val="0070C0"/>
                </a:solidFill>
                <a:effectLst/>
                <a:latin typeface="Arial" panose="020B0604020202020204" pitchFamily="34" charset="0"/>
              </a:rPr>
              <a:t>absoluter</a:t>
            </a:r>
            <a:r>
              <a:rPr lang="de-DE" dirty="0">
                <a:effectLst/>
                <a:latin typeface="Arial" panose="020B0604020202020204" pitchFamily="34" charset="0"/>
              </a:rPr>
              <a:t>, d.h. ein aus keinem andern Werte ableitbarer </a:t>
            </a:r>
            <a:r>
              <a:rPr lang="de-DE" dirty="0">
                <a:solidFill>
                  <a:srgbClr val="0070C0"/>
                </a:solidFill>
                <a:effectLst/>
                <a:latin typeface="Arial" panose="020B0604020202020204" pitchFamily="34" charset="0"/>
              </a:rPr>
              <a:t>Wert</a:t>
            </a:r>
            <a:r>
              <a:rPr lang="de-DE" dirty="0">
                <a:effectLst/>
                <a:latin typeface="Arial" panose="020B0604020202020204" pitchFamily="34" charset="0"/>
              </a:rPr>
              <a:t>.</a:t>
            </a:r>
            <a:endParaRPr lang="de-DE" dirty="0"/>
          </a:p>
        </p:txBody>
      </p:sp>
      <p:sp>
        <p:nvSpPr>
          <p:cNvPr id="4" name="Foliennummernplatzhalter 3">
            <a:extLst>
              <a:ext uri="{FF2B5EF4-FFF2-40B4-BE49-F238E27FC236}">
                <a16:creationId xmlns:a16="http://schemas.microsoft.com/office/drawing/2014/main" id="{5446DF59-D24C-8595-6F2A-D467F5D79D81}"/>
              </a:ext>
            </a:extLst>
          </p:cNvPr>
          <p:cNvSpPr>
            <a:spLocks noGrp="1"/>
          </p:cNvSpPr>
          <p:nvPr>
            <p:ph type="sldNum" sz="quarter" idx="12"/>
          </p:nvPr>
        </p:nvSpPr>
        <p:spPr/>
        <p:txBody>
          <a:bodyPr/>
          <a:lstStyle/>
          <a:p>
            <a:fld id="{FA85E0A2-365A-43AF-8BCA-3107E5FE6857}" type="slidenum">
              <a:rPr lang="de-DE" smtClean="0"/>
              <a:t>58</a:t>
            </a:fld>
            <a:endParaRPr lang="de-DE"/>
          </a:p>
        </p:txBody>
      </p:sp>
    </p:spTree>
    <p:extLst>
      <p:ext uri="{BB962C8B-B14F-4D97-AF65-F5344CB8AC3E}">
        <p14:creationId xmlns:p14="http://schemas.microsoft.com/office/powerpoint/2010/main" val="3907337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3141A48-2CE9-97DA-3E94-F8716475616C}"/>
              </a:ext>
            </a:extLst>
          </p:cNvPr>
          <p:cNvSpPr>
            <a:spLocks noGrp="1"/>
          </p:cNvSpPr>
          <p:nvPr>
            <p:ph type="title"/>
          </p:nvPr>
        </p:nvSpPr>
        <p:spPr/>
        <p:txBody>
          <a:bodyPr/>
          <a:lstStyle/>
          <a:p>
            <a:pPr algn="ctr"/>
            <a:r>
              <a:rPr lang="de-DE" dirty="0"/>
              <a:t>Was ist Recht?</a:t>
            </a:r>
          </a:p>
        </p:txBody>
      </p:sp>
      <p:sp>
        <p:nvSpPr>
          <p:cNvPr id="6" name="Inhaltsplatzhalter 5">
            <a:extLst>
              <a:ext uri="{FF2B5EF4-FFF2-40B4-BE49-F238E27FC236}">
                <a16:creationId xmlns:a16="http://schemas.microsoft.com/office/drawing/2014/main" id="{8090E9CE-DCF8-D966-0880-0EC1CEFDCB7A}"/>
              </a:ext>
            </a:extLst>
          </p:cNvPr>
          <p:cNvSpPr>
            <a:spLocks noGrp="1"/>
          </p:cNvSpPr>
          <p:nvPr>
            <p:ph idx="1"/>
          </p:nvPr>
        </p:nvSpPr>
        <p:spPr>
          <a:xfrm>
            <a:off x="1331843" y="1818861"/>
            <a:ext cx="9720469" cy="4005470"/>
          </a:xfrm>
        </p:spPr>
        <p:txBody>
          <a:bodyPr>
            <a:normAutofit fontScale="40000" lnSpcReduction="20000"/>
          </a:bodyPr>
          <a:lstStyle/>
          <a:p>
            <a:pPr marL="0" indent="0">
              <a:buNone/>
            </a:pPr>
            <a:r>
              <a:rPr lang="de-DE" sz="5000" dirty="0">
                <a:effectLst/>
                <a:latin typeface="Arial" panose="020B0604020202020204" pitchFamily="34" charset="0"/>
              </a:rPr>
              <a:t>Hans </a:t>
            </a:r>
            <a:r>
              <a:rPr lang="de-DE" sz="5000" b="1" dirty="0">
                <a:effectLst/>
                <a:latin typeface="Arial" panose="020B0604020202020204" pitchFamily="34" charset="0"/>
              </a:rPr>
              <a:t>Kelsen</a:t>
            </a:r>
            <a:r>
              <a:rPr lang="de-DE" sz="5000" dirty="0">
                <a:effectLst/>
                <a:latin typeface="Arial" panose="020B0604020202020204" pitchFamily="34" charset="0"/>
              </a:rPr>
              <a:t>: </a:t>
            </a:r>
          </a:p>
          <a:p>
            <a:pPr marL="0" indent="0">
              <a:buNone/>
            </a:pPr>
            <a:r>
              <a:rPr lang="de-DE" sz="3500" dirty="0">
                <a:effectLst/>
                <a:latin typeface="Arial" panose="020B0604020202020204" pitchFamily="34" charset="0"/>
              </a:rPr>
              <a:t>(Reine Rechtslehre, Studienausgabe der 1. Aufl., 1934, 2008, S. 28f. / S. 15ff.)</a:t>
            </a:r>
          </a:p>
          <a:p>
            <a:pPr marL="0" indent="0">
              <a:lnSpc>
                <a:spcPct val="120000"/>
              </a:lnSpc>
              <a:buNone/>
            </a:pPr>
            <a:br>
              <a:rPr lang="de-DE" dirty="0"/>
            </a:br>
            <a:r>
              <a:rPr lang="de-DE" sz="4500" dirty="0">
                <a:effectLst/>
                <a:latin typeface="Arial" panose="020B0604020202020204" pitchFamily="34" charset="0"/>
              </a:rPr>
              <a:t>"Vom Standpunkt rationaler Erkenntnis aus gesehen, gibt es nur Interessen und</a:t>
            </a:r>
            <a:br>
              <a:rPr lang="de-DE" sz="4500" dirty="0"/>
            </a:br>
            <a:r>
              <a:rPr lang="de-DE" sz="4500" dirty="0">
                <a:effectLst/>
                <a:latin typeface="Arial" panose="020B0604020202020204" pitchFamily="34" charset="0"/>
              </a:rPr>
              <a:t>damit Interessenkonflikte, deren Lösung durch eine </a:t>
            </a:r>
            <a:r>
              <a:rPr lang="de-DE" sz="4500" b="1" dirty="0">
                <a:solidFill>
                  <a:srgbClr val="0070C0"/>
                </a:solidFill>
                <a:effectLst/>
                <a:latin typeface="Arial" panose="020B0604020202020204" pitchFamily="34" charset="0"/>
              </a:rPr>
              <a:t>Interessenordnung</a:t>
            </a:r>
            <a:r>
              <a:rPr lang="de-DE" sz="4500" dirty="0">
                <a:effectLst/>
                <a:latin typeface="Arial" panose="020B0604020202020204" pitchFamily="34" charset="0"/>
              </a:rPr>
              <a:t> erfolgt, die</a:t>
            </a:r>
            <a:br>
              <a:rPr lang="de-DE" sz="4500" dirty="0"/>
            </a:br>
            <a:r>
              <a:rPr lang="de-DE" sz="4500" dirty="0">
                <a:effectLst/>
                <a:latin typeface="Arial" panose="020B0604020202020204" pitchFamily="34" charset="0"/>
              </a:rPr>
              <a:t>entweder das eine Interesse gegen das andere, auf Kosten des anderen befriedigt</a:t>
            </a:r>
            <a:br>
              <a:rPr lang="de-DE" sz="4500" dirty="0"/>
            </a:br>
            <a:r>
              <a:rPr lang="de-DE" sz="4500" dirty="0">
                <a:effectLst/>
                <a:latin typeface="Arial" panose="020B0604020202020204" pitchFamily="34" charset="0"/>
              </a:rPr>
              <a:t>oder aber einen </a:t>
            </a:r>
            <a:r>
              <a:rPr lang="de-DE" sz="4500" b="1" dirty="0">
                <a:solidFill>
                  <a:srgbClr val="FF0000"/>
                </a:solidFill>
                <a:effectLst/>
                <a:latin typeface="Arial" panose="020B0604020202020204" pitchFamily="34" charset="0"/>
              </a:rPr>
              <a:t>Ausgleich</a:t>
            </a:r>
            <a:r>
              <a:rPr lang="de-DE" sz="4500" dirty="0">
                <a:effectLst/>
                <a:latin typeface="Arial" panose="020B0604020202020204" pitchFamily="34" charset="0"/>
              </a:rPr>
              <a:t>, einen </a:t>
            </a:r>
            <a:r>
              <a:rPr lang="de-DE" sz="4500" b="1" dirty="0">
                <a:solidFill>
                  <a:srgbClr val="0070C0"/>
                </a:solidFill>
                <a:effectLst/>
                <a:latin typeface="Arial" panose="020B0604020202020204" pitchFamily="34" charset="0"/>
              </a:rPr>
              <a:t>Kompromiss</a:t>
            </a:r>
            <a:r>
              <a:rPr lang="de-DE" sz="4500" dirty="0">
                <a:solidFill>
                  <a:srgbClr val="0070C0"/>
                </a:solidFill>
                <a:effectLst/>
                <a:latin typeface="Arial" panose="020B0604020202020204" pitchFamily="34" charset="0"/>
              </a:rPr>
              <a:t> zwischen den gegensätzlichen</a:t>
            </a:r>
            <a:br>
              <a:rPr lang="de-DE" sz="4500" dirty="0">
                <a:solidFill>
                  <a:srgbClr val="0070C0"/>
                </a:solidFill>
              </a:rPr>
            </a:br>
            <a:r>
              <a:rPr lang="de-DE" sz="4500" dirty="0">
                <a:solidFill>
                  <a:srgbClr val="0070C0"/>
                </a:solidFill>
                <a:effectLst/>
                <a:latin typeface="Arial" panose="020B0604020202020204" pitchFamily="34" charset="0"/>
              </a:rPr>
              <a:t>Interessen </a:t>
            </a:r>
            <a:r>
              <a:rPr lang="de-DE" sz="4500" dirty="0">
                <a:effectLst/>
                <a:latin typeface="Arial" panose="020B0604020202020204" pitchFamily="34" charset="0"/>
              </a:rPr>
              <a:t>stiftet. </a:t>
            </a:r>
            <a:r>
              <a:rPr lang="de-DE" sz="4500" dirty="0">
                <a:solidFill>
                  <a:srgbClr val="FF0000"/>
                </a:solidFill>
                <a:effectLst/>
                <a:latin typeface="Arial" panose="020B0604020202020204" pitchFamily="34" charset="0"/>
              </a:rPr>
              <a:t>Dass nur die eine oder andere Ordnung absoluten Wert habe, das</a:t>
            </a:r>
            <a:br>
              <a:rPr lang="de-DE" sz="4500" dirty="0">
                <a:solidFill>
                  <a:srgbClr val="FF0000"/>
                </a:solidFill>
              </a:rPr>
            </a:br>
            <a:r>
              <a:rPr lang="de-DE" sz="4500" dirty="0">
                <a:solidFill>
                  <a:srgbClr val="FF0000"/>
                </a:solidFill>
                <a:effectLst/>
                <a:latin typeface="Arial" panose="020B0604020202020204" pitchFamily="34" charset="0"/>
              </a:rPr>
              <a:t>heißt aber 'gerecht' sei, ist im Wege rationaler Erkenntnis nicht begründbar</a:t>
            </a:r>
            <a:r>
              <a:rPr lang="de-DE" sz="4500" dirty="0">
                <a:effectLst/>
                <a:latin typeface="Arial" panose="020B0604020202020204" pitchFamily="34" charset="0"/>
              </a:rPr>
              <a:t>. (...)“</a:t>
            </a:r>
          </a:p>
          <a:p>
            <a:pPr marL="0" indent="0">
              <a:lnSpc>
                <a:spcPct val="120000"/>
              </a:lnSpc>
              <a:buNone/>
            </a:pPr>
            <a:r>
              <a:rPr lang="de-DE" sz="4500" dirty="0">
                <a:latin typeface="Arial" panose="020B0604020202020204" pitchFamily="34" charset="0"/>
              </a:rPr>
              <a:t>Kelsens</a:t>
            </a:r>
            <a:r>
              <a:rPr lang="de-DE" sz="4500" dirty="0">
                <a:effectLst/>
                <a:latin typeface="Arial" panose="020B0604020202020204" pitchFamily="34" charset="0"/>
              </a:rPr>
              <a:t> Reine Rechtslehre „will das Recht darstellen, so wie es ist, ohne es als</a:t>
            </a:r>
            <a:br>
              <a:rPr lang="de-DE" sz="4500" dirty="0"/>
            </a:br>
            <a:r>
              <a:rPr lang="de-DE" sz="4500" dirty="0">
                <a:effectLst/>
                <a:latin typeface="Arial" panose="020B0604020202020204" pitchFamily="34" charset="0"/>
              </a:rPr>
              <a:t>gerecht zu legitimieren oder als ungerecht zu disqualifizieren; sie fragt nach dem</a:t>
            </a:r>
            <a:br>
              <a:rPr lang="de-DE" sz="4500" dirty="0"/>
            </a:br>
            <a:r>
              <a:rPr lang="de-DE" sz="4500" dirty="0">
                <a:effectLst/>
                <a:latin typeface="Arial" panose="020B0604020202020204" pitchFamily="34" charset="0"/>
              </a:rPr>
              <a:t>wirklichen und möglichen, nicht nach dem richtigen Recht. Sie ist in diesem Sinn eine</a:t>
            </a:r>
            <a:br>
              <a:rPr lang="de-DE" sz="4500" dirty="0"/>
            </a:br>
            <a:r>
              <a:rPr lang="de-DE" sz="4500" dirty="0">
                <a:effectLst/>
                <a:latin typeface="Arial" panose="020B0604020202020204" pitchFamily="34" charset="0"/>
              </a:rPr>
              <a:t>radikal </a:t>
            </a:r>
            <a:r>
              <a:rPr lang="de-DE" sz="4500" dirty="0">
                <a:solidFill>
                  <a:srgbClr val="0070C0"/>
                </a:solidFill>
                <a:effectLst/>
                <a:latin typeface="Arial" panose="020B0604020202020204" pitchFamily="34" charset="0"/>
              </a:rPr>
              <a:t>realistische Rechtstheorie</a:t>
            </a:r>
            <a:r>
              <a:rPr lang="de-DE" sz="4500" dirty="0">
                <a:effectLst/>
                <a:latin typeface="Arial" panose="020B0604020202020204" pitchFamily="34" charset="0"/>
              </a:rPr>
              <a:t>. Sie lehnt es ab, das positive Recht zu bewerten."</a:t>
            </a:r>
            <a:endParaRPr lang="de-DE" dirty="0"/>
          </a:p>
        </p:txBody>
      </p:sp>
      <p:sp>
        <p:nvSpPr>
          <p:cNvPr id="4" name="Foliennummernplatzhalter 3">
            <a:extLst>
              <a:ext uri="{FF2B5EF4-FFF2-40B4-BE49-F238E27FC236}">
                <a16:creationId xmlns:a16="http://schemas.microsoft.com/office/drawing/2014/main" id="{5446DF59-D24C-8595-6F2A-D467F5D79D81}"/>
              </a:ext>
            </a:extLst>
          </p:cNvPr>
          <p:cNvSpPr>
            <a:spLocks noGrp="1"/>
          </p:cNvSpPr>
          <p:nvPr>
            <p:ph type="sldNum" sz="quarter" idx="12"/>
          </p:nvPr>
        </p:nvSpPr>
        <p:spPr/>
        <p:txBody>
          <a:bodyPr/>
          <a:lstStyle/>
          <a:p>
            <a:fld id="{FA85E0A2-365A-43AF-8BCA-3107E5FE6857}" type="slidenum">
              <a:rPr lang="de-DE" smtClean="0"/>
              <a:t>59</a:t>
            </a:fld>
            <a:endParaRPr lang="de-DE"/>
          </a:p>
        </p:txBody>
      </p:sp>
    </p:spTree>
    <p:extLst>
      <p:ext uri="{BB962C8B-B14F-4D97-AF65-F5344CB8AC3E}">
        <p14:creationId xmlns:p14="http://schemas.microsoft.com/office/powerpoint/2010/main" val="25384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CCB954-712A-42FC-8227-509075533FA2}"/>
              </a:ext>
            </a:extLst>
          </p:cNvPr>
          <p:cNvSpPr>
            <a:spLocks noGrp="1"/>
          </p:cNvSpPr>
          <p:nvPr>
            <p:ph type="title"/>
          </p:nvPr>
        </p:nvSpPr>
        <p:spPr/>
        <p:txBody>
          <a:bodyPr/>
          <a:lstStyle/>
          <a:p>
            <a:pPr algn="ctr"/>
            <a:r>
              <a:rPr lang="de-DE" dirty="0"/>
              <a:t>Herleitung der Begriffe</a:t>
            </a:r>
          </a:p>
        </p:txBody>
      </p:sp>
      <p:sp>
        <p:nvSpPr>
          <p:cNvPr id="3" name="Inhaltsplatzhalter 2">
            <a:extLst>
              <a:ext uri="{FF2B5EF4-FFF2-40B4-BE49-F238E27FC236}">
                <a16:creationId xmlns:a16="http://schemas.microsoft.com/office/drawing/2014/main" id="{B8710CBD-4839-4CF1-B8D3-573F5C6AA6A7}"/>
              </a:ext>
            </a:extLst>
          </p:cNvPr>
          <p:cNvSpPr>
            <a:spLocks noGrp="1"/>
          </p:cNvSpPr>
          <p:nvPr>
            <p:ph idx="1"/>
          </p:nvPr>
        </p:nvSpPr>
        <p:spPr>
          <a:xfrm>
            <a:off x="3048000" y="1847850"/>
            <a:ext cx="8305800" cy="43513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dirty="0">
                <a:ln>
                  <a:noFill/>
                </a:ln>
                <a:solidFill>
                  <a:srgbClr val="002060"/>
                </a:solidFill>
                <a:effectLst/>
                <a:uLnTx/>
                <a:uFillTx/>
                <a:latin typeface="Arial-BoldMT"/>
                <a:ea typeface="+mn-ea"/>
                <a:cs typeface="+mn-cs"/>
              </a:rPr>
              <a:t>Moral</a:t>
            </a:r>
            <a:r>
              <a:rPr kumimoji="0" lang="de-DE" sz="2400" b="1" i="0" u="none" strike="noStrike" kern="1200" cap="none" spc="0" normalizeH="0" baseline="0" noProof="0" dirty="0">
                <a:ln>
                  <a:noFill/>
                </a:ln>
                <a:solidFill>
                  <a:prstClr val="black"/>
                </a:solidFill>
                <a:effectLst/>
                <a:uLnTx/>
                <a:uFillTx/>
                <a:latin typeface="Arial-BoldMT"/>
                <a:ea typeface="+mn-ea"/>
                <a:cs typeface="+mn-cs"/>
              </a:rPr>
              <a:t> </a:t>
            </a:r>
            <a:r>
              <a:rPr kumimoji="0" lang="de-DE" sz="2400" b="0" i="0" u="none" strike="noStrike" kern="1200" cap="none" spc="0" normalizeH="0" baseline="0" noProof="0" dirty="0">
                <a:ln>
                  <a:noFill/>
                </a:ln>
                <a:solidFill>
                  <a:prstClr val="black"/>
                </a:solidFill>
                <a:effectLst/>
                <a:uLnTx/>
                <a:uFillTx/>
                <a:latin typeface="Arial-BoldMT"/>
                <a:ea typeface="+mn-ea"/>
                <a:cs typeface="+mn-cs"/>
              </a:rPr>
              <a:t>← </a:t>
            </a:r>
            <a:r>
              <a:rPr kumimoji="0" lang="de-DE" sz="2400" b="0" i="0" u="none" strike="noStrike" kern="1200" cap="none" spc="0" normalizeH="0" baseline="0" noProof="0" dirty="0" err="1">
                <a:ln>
                  <a:noFill/>
                </a:ln>
                <a:solidFill>
                  <a:prstClr val="black"/>
                </a:solidFill>
                <a:effectLst/>
                <a:uLnTx/>
                <a:uFillTx/>
                <a:latin typeface="Arial-BoldMT"/>
                <a:ea typeface="+mn-ea"/>
                <a:cs typeface="+mn-cs"/>
              </a:rPr>
              <a:t>mores</a:t>
            </a:r>
            <a:r>
              <a:rPr kumimoji="0" lang="de-DE" sz="2400" b="0" i="0" u="none" strike="noStrike" kern="1200" cap="none" spc="0" normalizeH="0" baseline="0" noProof="0" dirty="0">
                <a:ln>
                  <a:noFill/>
                </a:ln>
                <a:solidFill>
                  <a:prstClr val="black"/>
                </a:solidFill>
                <a:effectLst/>
                <a:uLnTx/>
                <a:uFillTx/>
                <a:latin typeface="Arial-BoldMT"/>
                <a:ea typeface="+mn-ea"/>
                <a:cs typeface="+mn-cs"/>
              </a:rPr>
              <a:t> (lat.)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Arial-Bold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ArialMT"/>
                <a:ea typeface="+mn-ea"/>
                <a:cs typeface="+mn-cs"/>
              </a:rPr>
              <a:t>Mit Moral bezeichnet man eine Sammlung von </a:t>
            </a:r>
            <a:r>
              <a:rPr kumimoji="0" lang="de-DE" sz="2400" b="0" i="0" u="none" strike="noStrike" kern="1200" cap="none" spc="0" normalizeH="0" baseline="0" noProof="0" dirty="0">
                <a:ln>
                  <a:noFill/>
                </a:ln>
                <a:solidFill>
                  <a:srgbClr val="0070C0"/>
                </a:solidFill>
                <a:effectLst/>
                <a:highlight>
                  <a:srgbClr val="FFFF00"/>
                </a:highlight>
                <a:uLnTx/>
                <a:uFillTx/>
                <a:latin typeface="ArialMT"/>
                <a:ea typeface="+mn-ea"/>
                <a:cs typeface="+mn-cs"/>
              </a:rPr>
              <a:t>Sitten</a:t>
            </a:r>
            <a:r>
              <a:rPr kumimoji="0" lang="de-DE" sz="2400" b="0" i="0" u="none" strike="noStrike" kern="1200" cap="none" spc="0" normalizeH="0" baseline="0" noProof="0" dirty="0">
                <a:ln>
                  <a:noFill/>
                </a:ln>
                <a:solidFill>
                  <a:prstClr val="black"/>
                </a:solidFill>
                <a:effectLst/>
                <a:uLnTx/>
                <a:uFillTx/>
                <a:latin typeface="ArialMT"/>
                <a:ea typeface="+mn-ea"/>
                <a:cs typeface="+mn-cs"/>
              </a:rPr>
              <a:t>, Gebräuchen oder Verhaltensnormen, anhand derer man </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erkennen kann, </a:t>
            </a:r>
            <a:r>
              <a:rPr kumimoji="0" lang="de-DE" sz="2400" b="0" i="0" u="none" strike="noStrike" kern="1200" cap="none" spc="0" normalizeH="0" baseline="0" noProof="0" dirty="0">
                <a:ln>
                  <a:noFill/>
                </a:ln>
                <a:solidFill>
                  <a:srgbClr val="FF0000"/>
                </a:solidFill>
                <a:effectLst/>
                <a:highlight>
                  <a:srgbClr val="FFFF00"/>
                </a:highlight>
                <a:uLnTx/>
                <a:uFillTx/>
                <a:latin typeface="ArialMT"/>
                <a:ea typeface="+mn-ea"/>
                <a:cs typeface="+mn-cs"/>
              </a:rPr>
              <a:t>ob</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 eine </a:t>
            </a:r>
            <a:r>
              <a:rPr kumimoji="0" lang="de-DE" sz="2400" b="0" i="0" u="sng" strike="noStrike" kern="1200" cap="none" spc="0" normalizeH="0" baseline="0" noProof="0" dirty="0">
                <a:ln>
                  <a:noFill/>
                </a:ln>
                <a:solidFill>
                  <a:srgbClr val="0070C0"/>
                </a:solidFill>
                <a:effectLst/>
                <a:highlight>
                  <a:srgbClr val="FFFF00"/>
                </a:highlight>
                <a:uLnTx/>
                <a:uFillTx/>
                <a:latin typeface="ArialMT"/>
                <a:ea typeface="+mn-ea"/>
                <a:cs typeface="+mn-cs"/>
              </a:rPr>
              <a:t>Handlung</a:t>
            </a:r>
            <a:r>
              <a:rPr kumimoji="0" lang="de-DE" sz="2400" b="0" i="0" u="none" strike="noStrike" kern="1200" cap="none" spc="0" normalizeH="0" baseline="0" noProof="0" dirty="0">
                <a:ln>
                  <a:noFill/>
                </a:ln>
                <a:solidFill>
                  <a:srgbClr val="0070C0"/>
                </a:solidFill>
                <a:effectLst/>
                <a:highlight>
                  <a:srgbClr val="FFFF00"/>
                </a:highlight>
                <a:uLnTx/>
                <a:uFillTx/>
                <a:latin typeface="ArialMT"/>
                <a:ea typeface="+mn-ea"/>
                <a:cs typeface="+mn-cs"/>
              </a:rPr>
              <a:t> gut oder schlecht</a:t>
            </a:r>
            <a:r>
              <a:rPr kumimoji="0" lang="de-DE" sz="2400" b="0" i="0" u="none" strike="noStrike" kern="1200" cap="none" spc="0" normalizeH="0" baseline="0" noProof="0" dirty="0">
                <a:ln>
                  <a:noFill/>
                </a:ln>
                <a:solidFill>
                  <a:prstClr val="black"/>
                </a:solidFill>
                <a:effectLst/>
                <a:uLnTx/>
                <a:uFillTx/>
                <a:latin typeface="ArialMT"/>
                <a:ea typeface="+mn-ea"/>
                <a:cs typeface="+mn-cs"/>
              </a:rPr>
              <a:t>, geboten oder verboten ist.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Arial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800" b="0" i="0" u="none" strike="noStrike" kern="1200" cap="none" spc="0" normalizeH="0" baseline="0" noProof="0" dirty="0">
              <a:ln>
                <a:noFill/>
              </a:ln>
              <a:solidFill>
                <a:prstClr val="black"/>
              </a:solidFill>
              <a:effectLst/>
              <a:uLnTx/>
              <a:uFillTx/>
              <a:latin typeface="Arial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Moral hat mit </a:t>
            </a:r>
            <a:r>
              <a:rPr kumimoji="0" lang="de-DE" sz="2400" b="0" i="0" u="none" strike="noStrike" kern="1200" cap="none" spc="0" normalizeH="0" baseline="0" noProof="0" dirty="0">
                <a:ln>
                  <a:noFill/>
                </a:ln>
                <a:solidFill>
                  <a:srgbClr val="0070C0"/>
                </a:solidFill>
                <a:effectLst/>
                <a:highlight>
                  <a:srgbClr val="FFFF00"/>
                </a:highlight>
                <a:uLnTx/>
                <a:uFillTx/>
                <a:latin typeface="ArialMT"/>
                <a:ea typeface="+mn-ea"/>
                <a:cs typeface="+mn-cs"/>
              </a:rPr>
              <a:t>Handeln</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 zu tun.</a:t>
            </a:r>
          </a:p>
          <a:p>
            <a:pPr marL="0" indent="0">
              <a:buNone/>
            </a:pPr>
            <a:endParaRPr lang="de-DE" dirty="0"/>
          </a:p>
        </p:txBody>
      </p:sp>
      <p:sp>
        <p:nvSpPr>
          <p:cNvPr id="5" name="Foliennummernplatzhalter 4">
            <a:extLst>
              <a:ext uri="{FF2B5EF4-FFF2-40B4-BE49-F238E27FC236}">
                <a16:creationId xmlns:a16="http://schemas.microsoft.com/office/drawing/2014/main" id="{853C94DD-2630-4927-8010-F3CD34086951}"/>
              </a:ext>
            </a:extLst>
          </p:cNvPr>
          <p:cNvSpPr>
            <a:spLocks noGrp="1"/>
          </p:cNvSpPr>
          <p:nvPr>
            <p:ph type="sldNum" sz="quarter" idx="12"/>
          </p:nvPr>
        </p:nvSpPr>
        <p:spPr/>
        <p:txBody>
          <a:bodyPr/>
          <a:lstStyle/>
          <a:p>
            <a:fld id="{FA85E0A2-365A-43AF-8BCA-3107E5FE6857}" type="slidenum">
              <a:rPr lang="de-DE" smtClean="0"/>
              <a:t>6</a:t>
            </a:fld>
            <a:endParaRPr lang="de-DE"/>
          </a:p>
        </p:txBody>
      </p:sp>
    </p:spTree>
    <p:extLst>
      <p:ext uri="{BB962C8B-B14F-4D97-AF65-F5344CB8AC3E}">
        <p14:creationId xmlns:p14="http://schemas.microsoft.com/office/powerpoint/2010/main" val="1405090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3141A48-2CE9-97DA-3E94-F8716475616C}"/>
              </a:ext>
            </a:extLst>
          </p:cNvPr>
          <p:cNvSpPr>
            <a:spLocks noGrp="1"/>
          </p:cNvSpPr>
          <p:nvPr>
            <p:ph type="title"/>
          </p:nvPr>
        </p:nvSpPr>
        <p:spPr/>
        <p:txBody>
          <a:bodyPr/>
          <a:lstStyle/>
          <a:p>
            <a:pPr algn="ctr"/>
            <a:r>
              <a:rPr lang="de-DE" dirty="0"/>
              <a:t>Was ist Recht?</a:t>
            </a:r>
          </a:p>
        </p:txBody>
      </p:sp>
      <p:sp>
        <p:nvSpPr>
          <p:cNvPr id="6" name="Inhaltsplatzhalter 5">
            <a:extLst>
              <a:ext uri="{FF2B5EF4-FFF2-40B4-BE49-F238E27FC236}">
                <a16:creationId xmlns:a16="http://schemas.microsoft.com/office/drawing/2014/main" id="{8090E9CE-DCF8-D966-0880-0EC1CEFDCB7A}"/>
              </a:ext>
            </a:extLst>
          </p:cNvPr>
          <p:cNvSpPr>
            <a:spLocks noGrp="1"/>
          </p:cNvSpPr>
          <p:nvPr>
            <p:ph idx="1"/>
          </p:nvPr>
        </p:nvSpPr>
        <p:spPr>
          <a:xfrm>
            <a:off x="1742661" y="1765990"/>
            <a:ext cx="8504582" cy="4351338"/>
          </a:xfrm>
        </p:spPr>
        <p:txBody>
          <a:bodyPr>
            <a:normAutofit fontScale="92500" lnSpcReduction="10000"/>
          </a:bodyPr>
          <a:lstStyle/>
          <a:p>
            <a:pPr marL="0" indent="0">
              <a:buNone/>
            </a:pPr>
            <a:r>
              <a:rPr lang="de-DE" sz="2600" dirty="0">
                <a:effectLst/>
                <a:latin typeface="Arial" panose="020B0604020202020204" pitchFamily="34" charset="0"/>
              </a:rPr>
              <a:t>Karl </a:t>
            </a:r>
            <a:r>
              <a:rPr lang="de-DE" sz="2600" b="1" dirty="0">
                <a:effectLst/>
                <a:latin typeface="Arial" panose="020B0604020202020204" pitchFamily="34" charset="0"/>
              </a:rPr>
              <a:t>Larenz</a:t>
            </a:r>
            <a:r>
              <a:rPr lang="de-DE" sz="2600" dirty="0">
                <a:effectLst/>
                <a:latin typeface="Arial" panose="020B0604020202020204" pitchFamily="34" charset="0"/>
              </a:rPr>
              <a:t>: </a:t>
            </a:r>
          </a:p>
          <a:p>
            <a:pPr marL="0" indent="0">
              <a:buNone/>
            </a:pPr>
            <a:r>
              <a:rPr lang="de-DE" sz="2200" dirty="0">
                <a:effectLst/>
                <a:latin typeface="Arial" panose="020B0604020202020204" pitchFamily="34" charset="0"/>
              </a:rPr>
              <a:t>(Methodenlehre der Rechtswissenschaft, 6. Aufl., 1991, S.371)</a:t>
            </a:r>
          </a:p>
          <a:p>
            <a:pPr marL="0" indent="0">
              <a:lnSpc>
                <a:spcPct val="110000"/>
              </a:lnSpc>
              <a:buNone/>
            </a:pPr>
            <a:br>
              <a:rPr lang="de-DE" dirty="0"/>
            </a:br>
            <a:r>
              <a:rPr lang="de-DE" dirty="0">
                <a:effectLst/>
                <a:latin typeface="Arial" panose="020B0604020202020204" pitchFamily="34" charset="0"/>
              </a:rPr>
              <a:t>„'Recht' ist eine </a:t>
            </a:r>
            <a:r>
              <a:rPr lang="de-DE" dirty="0">
                <a:solidFill>
                  <a:srgbClr val="0070C0"/>
                </a:solidFill>
                <a:effectLst/>
                <a:latin typeface="Arial" panose="020B0604020202020204" pitchFamily="34" charset="0"/>
              </a:rPr>
              <a:t>Ordnung </a:t>
            </a:r>
            <a:r>
              <a:rPr lang="de-DE" b="1" dirty="0">
                <a:solidFill>
                  <a:srgbClr val="0070C0"/>
                </a:solidFill>
                <a:effectLst/>
                <a:latin typeface="Arial" panose="020B0604020202020204" pitchFamily="34" charset="0"/>
              </a:rPr>
              <a:t>zwischenmenschlicher</a:t>
            </a:r>
            <a:r>
              <a:rPr lang="de-DE" dirty="0">
                <a:solidFill>
                  <a:srgbClr val="0070C0"/>
                </a:solidFill>
                <a:effectLst/>
                <a:latin typeface="Arial" panose="020B0604020202020204" pitchFamily="34" charset="0"/>
              </a:rPr>
              <a:t> Beziehungen</a:t>
            </a:r>
            <a:r>
              <a:rPr lang="de-DE" dirty="0">
                <a:effectLst/>
                <a:latin typeface="Arial" panose="020B0604020202020204" pitchFamily="34" charset="0"/>
              </a:rPr>
              <a:t> unter der Anforderung der </a:t>
            </a:r>
            <a:r>
              <a:rPr lang="de-DE" b="1" dirty="0">
                <a:solidFill>
                  <a:srgbClr val="0070C0"/>
                </a:solidFill>
                <a:effectLst/>
                <a:latin typeface="Arial" panose="020B0604020202020204" pitchFamily="34" charset="0"/>
              </a:rPr>
              <a:t>Gerechtigkeit</a:t>
            </a:r>
            <a:r>
              <a:rPr lang="de-DE" dirty="0">
                <a:effectLst/>
                <a:latin typeface="Arial" panose="020B0604020202020204" pitchFamily="34" charset="0"/>
              </a:rPr>
              <a:t>, insbesondere des </a:t>
            </a:r>
            <a:r>
              <a:rPr lang="de-DE" dirty="0">
                <a:solidFill>
                  <a:srgbClr val="00B0F0"/>
                </a:solidFill>
                <a:effectLst/>
                <a:latin typeface="Arial" panose="020B0604020202020204" pitchFamily="34" charset="0"/>
              </a:rPr>
              <a:t>gleichen Maß</a:t>
            </a:r>
            <a:r>
              <a:rPr lang="de-DE" dirty="0">
                <a:effectLst/>
                <a:latin typeface="Arial" panose="020B0604020202020204" pitchFamily="34" charset="0"/>
              </a:rPr>
              <a:t>es</a:t>
            </a:r>
            <a:r>
              <a:rPr lang="de-DE" dirty="0">
                <a:solidFill>
                  <a:srgbClr val="00B0F0"/>
                </a:solidFill>
                <a:effectLst/>
                <a:latin typeface="Arial" panose="020B0604020202020204" pitchFamily="34" charset="0"/>
              </a:rPr>
              <a:t> </a:t>
            </a:r>
            <a:r>
              <a:rPr lang="de-DE" dirty="0">
                <a:effectLst/>
                <a:latin typeface="Arial" panose="020B0604020202020204" pitchFamily="34" charset="0"/>
              </a:rPr>
              <a:t>für alle. </a:t>
            </a:r>
          </a:p>
          <a:p>
            <a:pPr marL="0" indent="0">
              <a:lnSpc>
                <a:spcPct val="110000"/>
              </a:lnSpc>
              <a:buNone/>
            </a:pPr>
            <a:r>
              <a:rPr lang="de-DE" dirty="0">
                <a:effectLst/>
                <a:latin typeface="Arial" panose="020B0604020202020204" pitchFamily="34" charset="0"/>
              </a:rPr>
              <a:t>Rein innerseelische Vorgänge und Verhaltensweisen, Gedanken, Empfindungen, Meinungen, Glaubensüber-zeugungen, Sympathien und Antipathien sind ihrer Natur nach einer rechtlichen Regelung nicht zugänglich."</a:t>
            </a:r>
            <a:endParaRPr lang="de-DE" dirty="0"/>
          </a:p>
        </p:txBody>
      </p:sp>
      <p:sp>
        <p:nvSpPr>
          <p:cNvPr id="4" name="Foliennummernplatzhalter 3">
            <a:extLst>
              <a:ext uri="{FF2B5EF4-FFF2-40B4-BE49-F238E27FC236}">
                <a16:creationId xmlns:a16="http://schemas.microsoft.com/office/drawing/2014/main" id="{5446DF59-D24C-8595-6F2A-D467F5D79D81}"/>
              </a:ext>
            </a:extLst>
          </p:cNvPr>
          <p:cNvSpPr>
            <a:spLocks noGrp="1"/>
          </p:cNvSpPr>
          <p:nvPr>
            <p:ph type="sldNum" sz="quarter" idx="12"/>
          </p:nvPr>
        </p:nvSpPr>
        <p:spPr/>
        <p:txBody>
          <a:bodyPr/>
          <a:lstStyle/>
          <a:p>
            <a:fld id="{FA85E0A2-365A-43AF-8BCA-3107E5FE6857}" type="slidenum">
              <a:rPr lang="de-DE" smtClean="0"/>
              <a:t>60</a:t>
            </a:fld>
            <a:endParaRPr lang="de-DE"/>
          </a:p>
        </p:txBody>
      </p:sp>
    </p:spTree>
    <p:extLst>
      <p:ext uri="{BB962C8B-B14F-4D97-AF65-F5344CB8AC3E}">
        <p14:creationId xmlns:p14="http://schemas.microsoft.com/office/powerpoint/2010/main" val="2280662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3141A48-2CE9-97DA-3E94-F8716475616C}"/>
              </a:ext>
            </a:extLst>
          </p:cNvPr>
          <p:cNvSpPr>
            <a:spLocks noGrp="1"/>
          </p:cNvSpPr>
          <p:nvPr>
            <p:ph type="title"/>
          </p:nvPr>
        </p:nvSpPr>
        <p:spPr>
          <a:xfrm>
            <a:off x="838200" y="365125"/>
            <a:ext cx="10515600" cy="728179"/>
          </a:xfrm>
        </p:spPr>
        <p:txBody>
          <a:bodyPr/>
          <a:lstStyle/>
          <a:p>
            <a:pPr algn="ctr"/>
            <a:r>
              <a:rPr lang="de-DE" dirty="0"/>
              <a:t>Was ist Recht?</a:t>
            </a:r>
          </a:p>
        </p:txBody>
      </p:sp>
      <p:sp>
        <p:nvSpPr>
          <p:cNvPr id="6" name="Inhaltsplatzhalter 5">
            <a:extLst>
              <a:ext uri="{FF2B5EF4-FFF2-40B4-BE49-F238E27FC236}">
                <a16:creationId xmlns:a16="http://schemas.microsoft.com/office/drawing/2014/main" id="{8090E9CE-DCF8-D966-0880-0EC1CEFDCB7A}"/>
              </a:ext>
            </a:extLst>
          </p:cNvPr>
          <p:cNvSpPr>
            <a:spLocks noGrp="1"/>
          </p:cNvSpPr>
          <p:nvPr>
            <p:ph idx="1"/>
          </p:nvPr>
        </p:nvSpPr>
        <p:spPr>
          <a:xfrm>
            <a:off x="516834" y="1253330"/>
            <a:ext cx="10982739" cy="5103019"/>
          </a:xfrm>
        </p:spPr>
        <p:txBody>
          <a:bodyPr>
            <a:normAutofit fontScale="25000" lnSpcReduction="20000"/>
          </a:bodyPr>
          <a:lstStyle/>
          <a:p>
            <a:pPr marL="0" indent="0">
              <a:buNone/>
            </a:pPr>
            <a:r>
              <a:rPr lang="de-DE" sz="8800" dirty="0">
                <a:effectLst/>
                <a:latin typeface="Arial" panose="020B0604020202020204" pitchFamily="34" charset="0"/>
              </a:rPr>
              <a:t>Immanuel </a:t>
            </a:r>
            <a:r>
              <a:rPr lang="de-DE" sz="8800" b="1" dirty="0">
                <a:effectLst/>
                <a:latin typeface="Arial" panose="020B0604020202020204" pitchFamily="34" charset="0"/>
              </a:rPr>
              <a:t>Kant</a:t>
            </a:r>
            <a:r>
              <a:rPr lang="de-DE" sz="8800" dirty="0">
                <a:effectLst/>
                <a:latin typeface="Arial" panose="020B0604020202020204" pitchFamily="34" charset="0"/>
              </a:rPr>
              <a:t>: </a:t>
            </a:r>
          </a:p>
          <a:p>
            <a:pPr marL="0" indent="0">
              <a:buNone/>
            </a:pPr>
            <a:r>
              <a:rPr lang="de-DE" sz="4800" dirty="0">
                <a:effectLst/>
                <a:latin typeface="Arial" panose="020B0604020202020204" pitchFamily="34" charset="0"/>
              </a:rPr>
              <a:t>(Metaphysik der Sitten (Rechtslehre), 1797/1798, Einführung in die Rechtslehre, § B, AB 31/32)</a:t>
            </a:r>
          </a:p>
          <a:p>
            <a:pPr marL="0" indent="0">
              <a:lnSpc>
                <a:spcPct val="120000"/>
              </a:lnSpc>
              <a:buNone/>
            </a:pPr>
            <a:br>
              <a:rPr lang="de-DE" dirty="0"/>
            </a:br>
            <a:r>
              <a:rPr lang="de-DE" sz="7200" dirty="0">
                <a:effectLst/>
                <a:latin typeface="Arial" panose="020B0604020202020204" pitchFamily="34" charset="0"/>
              </a:rPr>
              <a:t>"</a:t>
            </a:r>
            <a:r>
              <a:rPr lang="de-DE" sz="7200" dirty="0">
                <a:solidFill>
                  <a:srgbClr val="0070C0"/>
                </a:solidFill>
                <a:effectLst/>
                <a:latin typeface="Arial" panose="020B0604020202020204" pitchFamily="34" charset="0"/>
              </a:rPr>
              <a:t>Was ist Recht? </a:t>
            </a:r>
            <a:r>
              <a:rPr lang="de-DE" sz="7200" dirty="0">
                <a:effectLst/>
                <a:latin typeface="Arial" panose="020B0604020202020204" pitchFamily="34" charset="0"/>
              </a:rPr>
              <a:t>Diese Frage möchte wohl den Rechtsgelehrten, wenn er nicht in Tautologie verfallen oder statt einer allgemeinen Auflösung auf das, was in irgend einem Lande die Gesetze zu irgend einer Zeit wollen, verweisen will, ebenso in Verlegenheit setzen, als die berufene Aufforderung: Was ist Wahrheit? den Logiker.</a:t>
            </a:r>
            <a:br>
              <a:rPr lang="de-DE" sz="7200" dirty="0"/>
            </a:br>
            <a:r>
              <a:rPr lang="de-DE" sz="7200" dirty="0">
                <a:effectLst/>
                <a:latin typeface="Arial" panose="020B0604020202020204" pitchFamily="34" charset="0"/>
              </a:rPr>
              <a:t>Was Rechtens sei (</a:t>
            </a:r>
            <a:r>
              <a:rPr lang="de-DE" sz="7200" dirty="0" err="1">
                <a:effectLst/>
                <a:latin typeface="Arial" panose="020B0604020202020204" pitchFamily="34" charset="0"/>
              </a:rPr>
              <a:t>quid</a:t>
            </a:r>
            <a:r>
              <a:rPr lang="de-DE" sz="7200" dirty="0">
                <a:effectLst/>
                <a:latin typeface="Arial" panose="020B0604020202020204" pitchFamily="34" charset="0"/>
              </a:rPr>
              <a:t> </a:t>
            </a:r>
            <a:r>
              <a:rPr lang="de-DE" sz="7200" dirty="0" err="1">
                <a:effectLst/>
                <a:latin typeface="Arial" panose="020B0604020202020204" pitchFamily="34" charset="0"/>
              </a:rPr>
              <a:t>sit</a:t>
            </a:r>
            <a:r>
              <a:rPr lang="de-DE" sz="7200" dirty="0">
                <a:effectLst/>
                <a:latin typeface="Arial" panose="020B0604020202020204" pitchFamily="34" charset="0"/>
              </a:rPr>
              <a:t> </a:t>
            </a:r>
            <a:r>
              <a:rPr lang="de-DE" sz="7200" dirty="0" err="1">
                <a:effectLst/>
                <a:latin typeface="Arial" panose="020B0604020202020204" pitchFamily="34" charset="0"/>
              </a:rPr>
              <a:t>iuris</a:t>
            </a:r>
            <a:r>
              <a:rPr lang="de-DE" sz="7200" dirty="0">
                <a:effectLst/>
                <a:latin typeface="Arial" panose="020B0604020202020204" pitchFamily="34" charset="0"/>
              </a:rPr>
              <a:t>), d.i., was die Gesetze an einem gewissen Ort und zu einer gewissen Zeit sagen oder gesagt haben, kann er noch wohl angeben; aber ob das, was sie wollten auch recht sei, und das allgemeine Kriterium, woran man überhaupt Recht sowohl als Unrecht (</a:t>
            </a:r>
            <a:r>
              <a:rPr lang="de-DE" sz="7200" dirty="0" err="1">
                <a:effectLst/>
                <a:latin typeface="Arial" panose="020B0604020202020204" pitchFamily="34" charset="0"/>
              </a:rPr>
              <a:t>iustum</a:t>
            </a:r>
            <a:r>
              <a:rPr lang="de-DE" sz="7200" dirty="0">
                <a:effectLst/>
                <a:latin typeface="Arial" panose="020B0604020202020204" pitchFamily="34" charset="0"/>
              </a:rPr>
              <a:t> et </a:t>
            </a:r>
            <a:r>
              <a:rPr lang="de-DE" sz="7200" dirty="0" err="1">
                <a:effectLst/>
                <a:latin typeface="Arial" panose="020B0604020202020204" pitchFamily="34" charset="0"/>
              </a:rPr>
              <a:t>iniustum</a:t>
            </a:r>
            <a:r>
              <a:rPr lang="de-DE" sz="7200" dirty="0">
                <a:effectLst/>
                <a:latin typeface="Arial" panose="020B0604020202020204" pitchFamily="34" charset="0"/>
              </a:rPr>
              <a:t>) erkennen können, bleibt ihm wohl verborgen, wenn er nicht eine Zeitlang jene empirischen Prinzipien verlässt, die Quellen jener Urteile in der bloßen Vernunft sucht (wiewohl ihm dazu jene Gesetze vortrefflich zum Leitfaden dienen können), um zu einer möglichen positiven Gesetzgebung die Grundlage zu errichten. Eine bloß empirische Rechtslehre ist (wie der hölzerne Kopf in </a:t>
            </a:r>
            <a:r>
              <a:rPr lang="de-DE" sz="7200" dirty="0" err="1">
                <a:effectLst/>
                <a:latin typeface="Arial" panose="020B0604020202020204" pitchFamily="34" charset="0"/>
              </a:rPr>
              <a:t>Phädrus</a:t>
            </a:r>
            <a:r>
              <a:rPr lang="de-DE" sz="7200" dirty="0">
                <a:effectLst/>
                <a:latin typeface="Arial" panose="020B0604020202020204" pitchFamily="34" charset="0"/>
              </a:rPr>
              <a:t>' Fabel) ein Kopf, der schön sein mag, nur schade ! Dass er kein Gehirn hat."</a:t>
            </a:r>
            <a:br>
              <a:rPr lang="de-DE" sz="7200" dirty="0"/>
            </a:br>
            <a:r>
              <a:rPr lang="de-DE" sz="7200" dirty="0">
                <a:solidFill>
                  <a:srgbClr val="FF0000"/>
                </a:solidFill>
                <a:effectLst/>
                <a:latin typeface="Arial" panose="020B0604020202020204" pitchFamily="34" charset="0"/>
              </a:rPr>
              <a:t>Das Recht ist also der Inbegriff der Bedingungen, unter denen die Willkür des einen mit der Willkür des einen mit der Willkür des anderen nach einem allgemeinen Gesetze der Freiheit zusammen vereinigt werden kann</a:t>
            </a:r>
            <a:r>
              <a:rPr lang="de-DE" sz="7200" dirty="0">
                <a:effectLst/>
                <a:latin typeface="Arial" panose="020B0604020202020204" pitchFamily="34" charset="0"/>
              </a:rPr>
              <a:t>.“</a:t>
            </a:r>
            <a:endParaRPr lang="de-DE" dirty="0"/>
          </a:p>
        </p:txBody>
      </p:sp>
      <p:sp>
        <p:nvSpPr>
          <p:cNvPr id="4" name="Foliennummernplatzhalter 3">
            <a:extLst>
              <a:ext uri="{FF2B5EF4-FFF2-40B4-BE49-F238E27FC236}">
                <a16:creationId xmlns:a16="http://schemas.microsoft.com/office/drawing/2014/main" id="{5446DF59-D24C-8595-6F2A-D467F5D79D81}"/>
              </a:ext>
            </a:extLst>
          </p:cNvPr>
          <p:cNvSpPr>
            <a:spLocks noGrp="1"/>
          </p:cNvSpPr>
          <p:nvPr>
            <p:ph type="sldNum" sz="quarter" idx="12"/>
          </p:nvPr>
        </p:nvSpPr>
        <p:spPr/>
        <p:txBody>
          <a:bodyPr/>
          <a:lstStyle/>
          <a:p>
            <a:fld id="{FA85E0A2-365A-43AF-8BCA-3107E5FE6857}" type="slidenum">
              <a:rPr lang="de-DE" smtClean="0"/>
              <a:t>61</a:t>
            </a:fld>
            <a:endParaRPr lang="de-DE"/>
          </a:p>
        </p:txBody>
      </p:sp>
    </p:spTree>
    <p:extLst>
      <p:ext uri="{BB962C8B-B14F-4D97-AF65-F5344CB8AC3E}">
        <p14:creationId xmlns:p14="http://schemas.microsoft.com/office/powerpoint/2010/main" val="935459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3141A48-2CE9-97DA-3E94-F8716475616C}"/>
              </a:ext>
            </a:extLst>
          </p:cNvPr>
          <p:cNvSpPr>
            <a:spLocks noGrp="1"/>
          </p:cNvSpPr>
          <p:nvPr>
            <p:ph type="title"/>
          </p:nvPr>
        </p:nvSpPr>
        <p:spPr>
          <a:xfrm>
            <a:off x="838200" y="365125"/>
            <a:ext cx="10515600" cy="728179"/>
          </a:xfrm>
        </p:spPr>
        <p:txBody>
          <a:bodyPr/>
          <a:lstStyle/>
          <a:p>
            <a:pPr algn="ctr"/>
            <a:r>
              <a:rPr lang="de-DE" dirty="0"/>
              <a:t>Was ist Recht?</a:t>
            </a:r>
          </a:p>
        </p:txBody>
      </p:sp>
      <p:sp>
        <p:nvSpPr>
          <p:cNvPr id="6" name="Inhaltsplatzhalter 5">
            <a:extLst>
              <a:ext uri="{FF2B5EF4-FFF2-40B4-BE49-F238E27FC236}">
                <a16:creationId xmlns:a16="http://schemas.microsoft.com/office/drawing/2014/main" id="{8090E9CE-DCF8-D966-0880-0EC1CEFDCB7A}"/>
              </a:ext>
            </a:extLst>
          </p:cNvPr>
          <p:cNvSpPr>
            <a:spLocks noGrp="1"/>
          </p:cNvSpPr>
          <p:nvPr>
            <p:ph idx="1"/>
          </p:nvPr>
        </p:nvSpPr>
        <p:spPr>
          <a:xfrm>
            <a:off x="2713381" y="1521686"/>
            <a:ext cx="8179905" cy="5103019"/>
          </a:xfrm>
        </p:spPr>
        <p:txBody>
          <a:bodyPr>
            <a:normAutofit/>
          </a:bodyPr>
          <a:lstStyle/>
          <a:p>
            <a:pPr marL="0" indent="0">
              <a:buNone/>
            </a:pPr>
            <a:r>
              <a:rPr lang="de-DE" sz="2200" dirty="0">
                <a:effectLst/>
                <a:latin typeface="Arial" panose="020B0604020202020204" pitchFamily="34" charset="0"/>
              </a:rPr>
              <a:t>Kurt </a:t>
            </a:r>
            <a:r>
              <a:rPr lang="de-DE" sz="2200" b="1" dirty="0">
                <a:effectLst/>
                <a:latin typeface="Arial" panose="020B0604020202020204" pitchFamily="34" charset="0"/>
              </a:rPr>
              <a:t>Seelmann</a:t>
            </a:r>
            <a:r>
              <a:rPr lang="de-DE" sz="2200" dirty="0">
                <a:effectLst/>
                <a:latin typeface="Arial" panose="020B0604020202020204" pitchFamily="34" charset="0"/>
              </a:rPr>
              <a:t>: </a:t>
            </a:r>
          </a:p>
          <a:p>
            <a:pPr marL="0" indent="0">
              <a:buNone/>
            </a:pPr>
            <a:r>
              <a:rPr lang="de-DE" sz="2000" dirty="0">
                <a:effectLst/>
                <a:latin typeface="Arial" panose="020B0604020202020204" pitchFamily="34" charset="0"/>
              </a:rPr>
              <a:t>( Rechtsphilosophie, 4. Aufl., 2007, § 1, Rn. 1)</a:t>
            </a:r>
          </a:p>
          <a:p>
            <a:pPr marL="0" indent="0">
              <a:buNone/>
            </a:pPr>
            <a:br>
              <a:rPr lang="de-DE" dirty="0"/>
            </a:br>
            <a:r>
              <a:rPr lang="de-DE" dirty="0">
                <a:effectLst/>
                <a:latin typeface="Arial" panose="020B0604020202020204" pitchFamily="34" charset="0"/>
              </a:rPr>
              <a:t>"Eine halbwegs fruchtbare Antwort auf die Frage 'Was ist Recht?' kann nur ein </a:t>
            </a:r>
            <a:r>
              <a:rPr lang="de-DE" dirty="0">
                <a:solidFill>
                  <a:srgbClr val="0070C0"/>
                </a:solidFill>
                <a:effectLst/>
                <a:latin typeface="Arial" panose="020B0604020202020204" pitchFamily="34" charset="0"/>
              </a:rPr>
              <a:t>Resultat von </a:t>
            </a:r>
            <a:r>
              <a:rPr lang="de-DE" u="sng" dirty="0">
                <a:solidFill>
                  <a:srgbClr val="0070C0"/>
                </a:solidFill>
                <a:effectLst/>
                <a:latin typeface="Arial" panose="020B0604020202020204" pitchFamily="34" charset="0"/>
              </a:rPr>
              <a:t>Philosophie</a:t>
            </a:r>
            <a:r>
              <a:rPr lang="de-DE" dirty="0">
                <a:solidFill>
                  <a:srgbClr val="0070C0"/>
                </a:solidFill>
                <a:effectLst/>
                <a:latin typeface="Arial" panose="020B0604020202020204" pitchFamily="34" charset="0"/>
              </a:rPr>
              <a:t> </a:t>
            </a:r>
            <a:r>
              <a:rPr lang="de-DE" dirty="0">
                <a:effectLst/>
                <a:latin typeface="Arial" panose="020B0604020202020204" pitchFamily="34" charset="0"/>
              </a:rPr>
              <a:t>sein (...)."</a:t>
            </a:r>
            <a:endParaRPr lang="de-DE" dirty="0"/>
          </a:p>
        </p:txBody>
      </p:sp>
      <p:sp>
        <p:nvSpPr>
          <p:cNvPr id="4" name="Foliennummernplatzhalter 3">
            <a:extLst>
              <a:ext uri="{FF2B5EF4-FFF2-40B4-BE49-F238E27FC236}">
                <a16:creationId xmlns:a16="http://schemas.microsoft.com/office/drawing/2014/main" id="{5446DF59-D24C-8595-6F2A-D467F5D79D81}"/>
              </a:ext>
            </a:extLst>
          </p:cNvPr>
          <p:cNvSpPr>
            <a:spLocks noGrp="1"/>
          </p:cNvSpPr>
          <p:nvPr>
            <p:ph type="sldNum" sz="quarter" idx="12"/>
          </p:nvPr>
        </p:nvSpPr>
        <p:spPr/>
        <p:txBody>
          <a:bodyPr/>
          <a:lstStyle/>
          <a:p>
            <a:fld id="{FA85E0A2-365A-43AF-8BCA-3107E5FE6857}" type="slidenum">
              <a:rPr lang="de-DE" smtClean="0"/>
              <a:t>62</a:t>
            </a:fld>
            <a:endParaRPr lang="de-DE"/>
          </a:p>
        </p:txBody>
      </p:sp>
    </p:spTree>
    <p:extLst>
      <p:ext uri="{BB962C8B-B14F-4D97-AF65-F5344CB8AC3E}">
        <p14:creationId xmlns:p14="http://schemas.microsoft.com/office/powerpoint/2010/main" val="31909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BAB5B5-F3EE-4375-BE0C-E6B869EB0239}"/>
              </a:ext>
            </a:extLst>
          </p:cNvPr>
          <p:cNvSpPr>
            <a:spLocks noGrp="1"/>
          </p:cNvSpPr>
          <p:nvPr>
            <p:ph type="title"/>
          </p:nvPr>
        </p:nvSpPr>
        <p:spPr>
          <a:xfrm>
            <a:off x="838200" y="365125"/>
            <a:ext cx="10515600" cy="479701"/>
          </a:xfrm>
        </p:spPr>
        <p:txBody>
          <a:bodyPr>
            <a:normAutofit fontScale="90000"/>
          </a:bodyPr>
          <a:lstStyle/>
          <a:p>
            <a:pPr algn="ctr"/>
            <a:r>
              <a:rPr lang="de-DE" dirty="0"/>
              <a:t>Ethik und Recht</a:t>
            </a:r>
          </a:p>
        </p:txBody>
      </p:sp>
      <p:sp>
        <p:nvSpPr>
          <p:cNvPr id="3" name="Inhaltsplatzhalter 2">
            <a:extLst>
              <a:ext uri="{FF2B5EF4-FFF2-40B4-BE49-F238E27FC236}">
                <a16:creationId xmlns:a16="http://schemas.microsoft.com/office/drawing/2014/main" id="{73146275-F054-4BC9-84A8-26FF04EE6AB2}"/>
              </a:ext>
            </a:extLst>
          </p:cNvPr>
          <p:cNvSpPr>
            <a:spLocks noGrp="1"/>
          </p:cNvSpPr>
          <p:nvPr>
            <p:ph idx="1"/>
          </p:nvPr>
        </p:nvSpPr>
        <p:spPr>
          <a:xfrm>
            <a:off x="838200" y="1290017"/>
            <a:ext cx="10233991" cy="5066333"/>
          </a:xfrm>
        </p:spPr>
        <p:txBody>
          <a:bodyPr>
            <a:normAutofit fontScale="70000" lnSpcReduction="20000"/>
          </a:bodyPr>
          <a:lstStyle/>
          <a:p>
            <a:pPr marL="0" indent="0">
              <a:lnSpc>
                <a:spcPct val="120000"/>
              </a:lnSpc>
              <a:buNone/>
            </a:pPr>
            <a:r>
              <a:rPr lang="de-DE" sz="4500" dirty="0"/>
              <a:t>Die Funktion der Orientierung und der Beurteilung, was gut und schlecht ist, erfüllt die Ethik auch gegenüber dem Recht: Sie gibt die Richtung vor und beurteilt, ob ein </a:t>
            </a:r>
            <a:r>
              <a:rPr lang="de-DE" sz="4500" dirty="0">
                <a:solidFill>
                  <a:srgbClr val="0070C0"/>
                </a:solidFill>
              </a:rPr>
              <a:t>Gesetz</a:t>
            </a:r>
            <a:r>
              <a:rPr lang="de-DE" sz="4500" dirty="0"/>
              <a:t> sich im</a:t>
            </a:r>
            <a:r>
              <a:rPr lang="de-DE" sz="4500" dirty="0">
                <a:solidFill>
                  <a:srgbClr val="0070C0"/>
                </a:solidFill>
              </a:rPr>
              <a:t> Einklang mit den universalen Grundwerten </a:t>
            </a:r>
            <a:r>
              <a:rPr lang="de-DE" sz="4500" dirty="0"/>
              <a:t>befindet.</a:t>
            </a:r>
          </a:p>
          <a:p>
            <a:pPr marL="0" indent="0">
              <a:lnSpc>
                <a:spcPct val="120000"/>
              </a:lnSpc>
              <a:buNone/>
            </a:pPr>
            <a:endParaRPr lang="de-DE" sz="2900" dirty="0"/>
          </a:p>
          <a:p>
            <a:pPr marL="0" indent="0">
              <a:lnSpc>
                <a:spcPct val="120000"/>
              </a:lnSpc>
              <a:buNone/>
            </a:pPr>
            <a:r>
              <a:rPr lang="de-DE" sz="3400" dirty="0"/>
              <a:t>Die </a:t>
            </a:r>
            <a:r>
              <a:rPr lang="de-DE" sz="3400" b="1" dirty="0">
                <a:solidFill>
                  <a:srgbClr val="0070C0"/>
                </a:solidFill>
              </a:rPr>
              <a:t>Eintrittsstellen</a:t>
            </a:r>
            <a:r>
              <a:rPr lang="de-DE" sz="3400" dirty="0">
                <a:solidFill>
                  <a:srgbClr val="0070C0"/>
                </a:solidFill>
              </a:rPr>
              <a:t> der Ethik in das Recht</a:t>
            </a:r>
            <a:r>
              <a:rPr lang="de-DE" sz="3400" dirty="0"/>
              <a:t> sind: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Die Interpretation der </a:t>
            </a:r>
            <a:r>
              <a:rPr kumimoji="0" lang="de-DE" sz="3400" b="0" i="0" u="none" strike="noStrike" kern="1200" cap="none" spc="0" normalizeH="0" baseline="0" noProof="0" dirty="0">
                <a:ln>
                  <a:noFill/>
                </a:ln>
                <a:solidFill>
                  <a:srgbClr val="0070C0"/>
                </a:solidFill>
                <a:effectLst/>
                <a:uLnTx/>
                <a:uFillTx/>
                <a:latin typeface="Calibri" panose="020F0502020204030204"/>
                <a:ea typeface="+mn-ea"/>
                <a:cs typeface="+mn-cs"/>
              </a:rPr>
              <a:t>Grundrechte</a:t>
            </a: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(durch das  Bundesverfassungsgericht) welche die ethischen Vorgaben des Grundgesetzes konkretisiert und in materielles Recht transponiert und Gerichte und Gesetzgeber bindet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Die richterliche Auslegung von gesetzlichen </a:t>
            </a:r>
            <a:r>
              <a:rPr kumimoji="0" lang="de-DE" sz="3400" b="0" i="0" u="none" strike="noStrike" kern="1200" cap="none" spc="0" normalizeH="0" baseline="0" noProof="0" dirty="0">
                <a:ln>
                  <a:noFill/>
                </a:ln>
                <a:solidFill>
                  <a:srgbClr val="0070C0"/>
                </a:solidFill>
                <a:effectLst/>
                <a:uLnTx/>
                <a:uFillTx/>
                <a:latin typeface="Calibri" panose="020F0502020204030204"/>
                <a:ea typeface="+mn-ea"/>
                <a:cs typeface="+mn-cs"/>
              </a:rPr>
              <a:t>Generalklauseln</a:t>
            </a: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(z.B. „</a:t>
            </a:r>
            <a:r>
              <a:rPr kumimoji="0" lang="de-DE" sz="3400" b="0" i="1" u="none" strike="noStrike" kern="1200" cap="none" spc="0" normalizeH="0" baseline="0" noProof="0" dirty="0">
                <a:ln>
                  <a:noFill/>
                </a:ln>
                <a:solidFill>
                  <a:prstClr val="black"/>
                </a:solidFill>
                <a:effectLst/>
                <a:uLnTx/>
                <a:uFillTx/>
                <a:latin typeface="Calibri" panose="020F0502020204030204"/>
                <a:ea typeface="+mn-ea"/>
                <a:cs typeface="+mn-cs"/>
              </a:rPr>
              <a:t>Treu und Glauben</a:t>
            </a: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oder „</a:t>
            </a:r>
            <a:r>
              <a:rPr kumimoji="0" lang="de-DE" sz="3400" b="0" i="1" u="none" strike="noStrike" kern="1200" cap="none" spc="0" normalizeH="0" baseline="0" noProof="0" dirty="0">
                <a:ln>
                  <a:noFill/>
                </a:ln>
                <a:solidFill>
                  <a:prstClr val="black"/>
                </a:solidFill>
                <a:effectLst/>
                <a:uLnTx/>
                <a:uFillTx/>
                <a:latin typeface="Calibri" panose="020F0502020204030204"/>
                <a:ea typeface="+mn-ea"/>
                <a:cs typeface="+mn-cs"/>
              </a:rPr>
              <a:t>Sittenwidrigkeit</a:t>
            </a: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a:t>
            </a:r>
          </a:p>
          <a:p>
            <a:endParaRPr lang="de-DE" sz="3200" dirty="0"/>
          </a:p>
        </p:txBody>
      </p:sp>
      <p:sp>
        <p:nvSpPr>
          <p:cNvPr id="5" name="Foliennummernplatzhalter 4">
            <a:extLst>
              <a:ext uri="{FF2B5EF4-FFF2-40B4-BE49-F238E27FC236}">
                <a16:creationId xmlns:a16="http://schemas.microsoft.com/office/drawing/2014/main" id="{6B697051-A0DB-4189-B385-D805BC257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288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3B0EE-C699-4E6F-A423-7DFF23E5BFCC}"/>
              </a:ext>
            </a:extLst>
          </p:cNvPr>
          <p:cNvSpPr>
            <a:spLocks noGrp="1"/>
          </p:cNvSpPr>
          <p:nvPr>
            <p:ph type="title"/>
          </p:nvPr>
        </p:nvSpPr>
        <p:spPr>
          <a:xfrm>
            <a:off x="838200" y="365126"/>
            <a:ext cx="10515600" cy="604146"/>
          </a:xfrm>
        </p:spPr>
        <p:txBody>
          <a:bodyPr>
            <a:normAutofit fontScale="90000"/>
          </a:bodyPr>
          <a:lstStyle/>
          <a:p>
            <a:pPr algn="ctr"/>
            <a:r>
              <a:rPr lang="de-DE" dirty="0"/>
              <a:t>Das Verhältnis des Rechts zu Moral und Ethik</a:t>
            </a:r>
          </a:p>
        </p:txBody>
      </p:sp>
      <p:sp>
        <p:nvSpPr>
          <p:cNvPr id="3" name="Inhaltsplatzhalter 2">
            <a:extLst>
              <a:ext uri="{FF2B5EF4-FFF2-40B4-BE49-F238E27FC236}">
                <a16:creationId xmlns:a16="http://schemas.microsoft.com/office/drawing/2014/main" id="{22EAD661-C622-47E9-BAFD-63C3B1038BB2}"/>
              </a:ext>
            </a:extLst>
          </p:cNvPr>
          <p:cNvSpPr>
            <a:spLocks noGrp="1"/>
          </p:cNvSpPr>
          <p:nvPr>
            <p:ph idx="1"/>
          </p:nvPr>
        </p:nvSpPr>
        <p:spPr>
          <a:xfrm>
            <a:off x="1152939" y="1391478"/>
            <a:ext cx="9968948" cy="4497250"/>
          </a:xfrm>
        </p:spPr>
        <p:txBody>
          <a:bodyPr>
            <a:normAutofit fontScale="92500"/>
          </a:bodyPr>
          <a:lstStyle/>
          <a:p>
            <a:pPr marL="0" indent="0">
              <a:lnSpc>
                <a:spcPct val="110000"/>
              </a:lnSpc>
              <a:buNone/>
            </a:pPr>
            <a:r>
              <a:rPr lang="de-DE" sz="3200" dirty="0"/>
              <a:t>Das </a:t>
            </a:r>
            <a:r>
              <a:rPr lang="de-DE" sz="3200" b="1" dirty="0">
                <a:solidFill>
                  <a:srgbClr val="0070C0"/>
                </a:solidFill>
              </a:rPr>
              <a:t>Recht</a:t>
            </a:r>
            <a:r>
              <a:rPr lang="de-DE" sz="3200" dirty="0"/>
              <a:t> wirkt auf die </a:t>
            </a:r>
            <a:r>
              <a:rPr lang="de-DE" sz="3200" dirty="0">
                <a:solidFill>
                  <a:srgbClr val="0070C0"/>
                </a:solidFill>
              </a:rPr>
              <a:t>Moral</a:t>
            </a:r>
            <a:r>
              <a:rPr lang="de-DE" sz="3200" dirty="0"/>
              <a:t> ein, indem es die guten Seiten des </a:t>
            </a:r>
            <a:r>
              <a:rPr lang="de-DE" sz="3200" u="sng" dirty="0"/>
              <a:t>Wertesystems einer Gesellschaft stärkt </a:t>
            </a:r>
            <a:r>
              <a:rPr lang="de-DE" sz="3200" dirty="0"/>
              <a:t>und die schlechten Seiten durch Sanktionen an ihrer weiteren Entfaltung hindert („</a:t>
            </a:r>
            <a:r>
              <a:rPr lang="de-DE" sz="3200" i="1" dirty="0"/>
              <a:t>Generalprävention</a:t>
            </a:r>
            <a:r>
              <a:rPr lang="de-DE" sz="3200" dirty="0"/>
              <a:t>“). </a:t>
            </a:r>
          </a:p>
          <a:p>
            <a:pPr marL="0" indent="0">
              <a:lnSpc>
                <a:spcPct val="110000"/>
              </a:lnSpc>
              <a:buNone/>
            </a:pPr>
            <a:endParaRPr lang="de-DE" sz="900" dirty="0"/>
          </a:p>
          <a:p>
            <a:pPr marL="0" indent="0">
              <a:lnSpc>
                <a:spcPct val="110000"/>
              </a:lnSpc>
              <a:buNone/>
            </a:pPr>
            <a:r>
              <a:rPr lang="de-DE" sz="3200" dirty="0"/>
              <a:t>Das </a:t>
            </a:r>
            <a:r>
              <a:rPr lang="de-DE" sz="3200" b="1" dirty="0">
                <a:solidFill>
                  <a:srgbClr val="0070C0"/>
                </a:solidFill>
              </a:rPr>
              <a:t>Recht</a:t>
            </a:r>
            <a:r>
              <a:rPr lang="de-DE" sz="3200" dirty="0"/>
              <a:t> wirkt auf die </a:t>
            </a:r>
            <a:r>
              <a:rPr lang="de-DE" sz="3200" dirty="0">
                <a:solidFill>
                  <a:srgbClr val="0070C0"/>
                </a:solidFill>
              </a:rPr>
              <a:t>Ethik</a:t>
            </a:r>
            <a:r>
              <a:rPr lang="de-DE" sz="3200" dirty="0"/>
              <a:t> ein, indem es sie praxisrelevanter macht: die Ethik muss in ihrer Wertediskussion die mögliche </a:t>
            </a:r>
            <a:r>
              <a:rPr lang="de-DE" sz="3200" u="sng" dirty="0"/>
              <a:t>konkrete Umsetzung der Ergebnisse</a:t>
            </a:r>
            <a:r>
              <a:rPr lang="de-DE" sz="3200" dirty="0"/>
              <a:t> (gesetzliche Regelung) im Auge haben (</a:t>
            </a:r>
            <a:r>
              <a:rPr lang="de-DE" sz="3200" i="1" dirty="0"/>
              <a:t>z.B. Wertediskussion bei Abtreibung / Sterbehilfe</a:t>
            </a:r>
            <a:r>
              <a:rPr lang="de-DE" sz="3200" dirty="0"/>
              <a:t>)</a:t>
            </a:r>
          </a:p>
        </p:txBody>
      </p:sp>
      <p:sp>
        <p:nvSpPr>
          <p:cNvPr id="5" name="Foliennummernplatzhalter 4">
            <a:extLst>
              <a:ext uri="{FF2B5EF4-FFF2-40B4-BE49-F238E27FC236}">
                <a16:creationId xmlns:a16="http://schemas.microsoft.com/office/drawing/2014/main" id="{A18C914C-6E3A-47E5-BD0D-AA3E1623E2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367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96F02F-8F6D-4C53-B188-A5A78F6F13E9}"/>
              </a:ext>
            </a:extLst>
          </p:cNvPr>
          <p:cNvSpPr>
            <a:spLocks noGrp="1"/>
          </p:cNvSpPr>
          <p:nvPr>
            <p:ph type="title"/>
          </p:nvPr>
        </p:nvSpPr>
        <p:spPr>
          <a:xfrm>
            <a:off x="838200" y="365125"/>
            <a:ext cx="10515600" cy="690943"/>
          </a:xfrm>
        </p:spPr>
        <p:txBody>
          <a:bodyPr>
            <a:normAutofit fontScale="90000"/>
          </a:bodyPr>
          <a:lstStyle/>
          <a:p>
            <a:pPr algn="ctr"/>
            <a:r>
              <a:rPr lang="de-DE" dirty="0"/>
              <a:t>Funktion des Rechts</a:t>
            </a:r>
          </a:p>
        </p:txBody>
      </p:sp>
      <p:sp>
        <p:nvSpPr>
          <p:cNvPr id="3" name="Inhaltsplatzhalter 2">
            <a:extLst>
              <a:ext uri="{FF2B5EF4-FFF2-40B4-BE49-F238E27FC236}">
                <a16:creationId xmlns:a16="http://schemas.microsoft.com/office/drawing/2014/main" id="{EF62A86F-4623-4205-8857-1FCA95E0AB2F}"/>
              </a:ext>
            </a:extLst>
          </p:cNvPr>
          <p:cNvSpPr>
            <a:spLocks noGrp="1"/>
          </p:cNvSpPr>
          <p:nvPr>
            <p:ph idx="1"/>
          </p:nvPr>
        </p:nvSpPr>
        <p:spPr>
          <a:xfrm>
            <a:off x="907774" y="1530540"/>
            <a:ext cx="10515600" cy="4351338"/>
          </a:xfrm>
        </p:spPr>
        <p:txBody>
          <a:bodyPr>
            <a:normAutofit lnSpcReduction="10000"/>
          </a:bodyPr>
          <a:lstStyle/>
          <a:p>
            <a:pPr marL="0" indent="0">
              <a:buNone/>
            </a:pPr>
            <a:r>
              <a:rPr lang="de-DE" sz="3200" b="1" dirty="0">
                <a:solidFill>
                  <a:srgbClr val="0070C0"/>
                </a:solidFill>
              </a:rPr>
              <a:t>Ohne</a:t>
            </a:r>
            <a:r>
              <a:rPr lang="de-DE" sz="3200" b="1" dirty="0"/>
              <a:t> </a:t>
            </a:r>
            <a:r>
              <a:rPr lang="de-DE" sz="3200" b="1" dirty="0">
                <a:solidFill>
                  <a:srgbClr val="0070C0"/>
                </a:solidFill>
              </a:rPr>
              <a:t>Recht</a:t>
            </a:r>
            <a:r>
              <a:rPr lang="de-DE" sz="3200" b="1" dirty="0"/>
              <a:t> </a:t>
            </a:r>
            <a:r>
              <a:rPr lang="de-DE" sz="3200" dirty="0"/>
              <a:t>gibt es zwar eine </a:t>
            </a:r>
            <a:r>
              <a:rPr lang="de-DE" sz="3200" dirty="0">
                <a:solidFill>
                  <a:srgbClr val="0070C0"/>
                </a:solidFill>
              </a:rPr>
              <a:t>ethische Reflexion </a:t>
            </a:r>
            <a:r>
              <a:rPr lang="de-DE" sz="3200" dirty="0"/>
              <a:t>und auch eine </a:t>
            </a:r>
            <a:r>
              <a:rPr lang="de-DE" sz="3200" dirty="0">
                <a:solidFill>
                  <a:srgbClr val="0070C0"/>
                </a:solidFill>
              </a:rPr>
              <a:t>gelebte Moral</a:t>
            </a:r>
            <a:r>
              <a:rPr lang="de-DE" sz="3200" dirty="0"/>
              <a:t>, aber keine Instanz, die in der Lage wäre, sie durchzusetzen. </a:t>
            </a:r>
          </a:p>
          <a:p>
            <a:pPr marL="0" indent="0">
              <a:buNone/>
            </a:pPr>
            <a:r>
              <a:rPr lang="de-DE" sz="3200" dirty="0"/>
              <a:t>Die </a:t>
            </a:r>
            <a:r>
              <a:rPr lang="de-DE" sz="3200" dirty="0">
                <a:solidFill>
                  <a:srgbClr val="0070C0"/>
                </a:solidFill>
              </a:rPr>
              <a:t>Gefahr</a:t>
            </a:r>
            <a:r>
              <a:rPr lang="de-DE" sz="3200" dirty="0"/>
              <a:t> ist, dass sich allein das </a:t>
            </a:r>
            <a:r>
              <a:rPr lang="de-DE" sz="3200" b="1" dirty="0">
                <a:solidFill>
                  <a:srgbClr val="0070C0"/>
                </a:solidFill>
              </a:rPr>
              <a:t>Recht des Stärkeren</a:t>
            </a:r>
            <a:r>
              <a:rPr lang="de-DE" sz="3200" dirty="0">
                <a:solidFill>
                  <a:srgbClr val="0070C0"/>
                </a:solidFill>
              </a:rPr>
              <a:t> </a:t>
            </a:r>
            <a:r>
              <a:rPr lang="de-DE" sz="3200" dirty="0"/>
              <a:t>durchsetzt, weil keine Rechtsprechung greifbar ist. </a:t>
            </a:r>
          </a:p>
          <a:p>
            <a:pPr marL="0" indent="0">
              <a:buNone/>
            </a:pPr>
            <a:endParaRPr lang="de-DE" dirty="0"/>
          </a:p>
          <a:p>
            <a:pPr marL="0" indent="0">
              <a:buNone/>
            </a:pPr>
            <a:r>
              <a:rPr lang="de-DE" i="1" dirty="0"/>
              <a:t>Beispiele hierfür wären neben der deutschen Vergangenheit (Drittes Reich und DDR) heute z.B. Russland oder die Türkei, deren jeweilige Rechtsprechung nur verlängerter Arm der Regierung ist und damit im jeweiligen Land letztlich das Recht des Stärkeren regiert.</a:t>
            </a:r>
          </a:p>
        </p:txBody>
      </p:sp>
      <p:sp>
        <p:nvSpPr>
          <p:cNvPr id="5" name="Foliennummernplatzhalter 4">
            <a:extLst>
              <a:ext uri="{FF2B5EF4-FFF2-40B4-BE49-F238E27FC236}">
                <a16:creationId xmlns:a16="http://schemas.microsoft.com/office/drawing/2014/main" id="{5F979E8D-2D9A-46F4-8C9A-0345BDADA4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8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CC5D346-F9E0-39D2-31FB-D632B5469D1F}"/>
              </a:ext>
            </a:extLst>
          </p:cNvPr>
          <p:cNvSpPr/>
          <p:nvPr/>
        </p:nvSpPr>
        <p:spPr>
          <a:xfrm>
            <a:off x="1464906" y="5094514"/>
            <a:ext cx="4413380" cy="28924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itel 5">
            <a:extLst>
              <a:ext uri="{FF2B5EF4-FFF2-40B4-BE49-F238E27FC236}">
                <a16:creationId xmlns:a16="http://schemas.microsoft.com/office/drawing/2014/main" id="{67237C8D-642A-47B3-B7D6-90F12BF0272E}"/>
              </a:ext>
            </a:extLst>
          </p:cNvPr>
          <p:cNvSpPr>
            <a:spLocks noGrp="1"/>
          </p:cNvSpPr>
          <p:nvPr>
            <p:ph type="title"/>
          </p:nvPr>
        </p:nvSpPr>
        <p:spPr>
          <a:xfrm>
            <a:off x="838200" y="365125"/>
            <a:ext cx="10515600" cy="666007"/>
          </a:xfrm>
        </p:spPr>
        <p:txBody>
          <a:bodyPr/>
          <a:lstStyle/>
          <a:p>
            <a:pPr algn="ctr"/>
            <a:r>
              <a:rPr lang="de-DE" sz="3600" dirty="0"/>
              <a:t>Gibt es neben der Rechtsordnung ein „Soft </a:t>
            </a:r>
            <a:r>
              <a:rPr lang="de-DE" sz="3600" dirty="0" err="1"/>
              <a:t>law</a:t>
            </a:r>
            <a:r>
              <a:rPr lang="de-DE" sz="3600" dirty="0"/>
              <a:t>“?</a:t>
            </a:r>
          </a:p>
        </p:txBody>
      </p:sp>
      <p:pic>
        <p:nvPicPr>
          <p:cNvPr id="10" name="Inhaltsplatzhalter 9">
            <a:extLst>
              <a:ext uri="{FF2B5EF4-FFF2-40B4-BE49-F238E27FC236}">
                <a16:creationId xmlns:a16="http://schemas.microsoft.com/office/drawing/2014/main" id="{9A06D50A-22C5-4F76-9525-6B81B31B54DB}"/>
              </a:ext>
            </a:extLst>
          </p:cNvPr>
          <p:cNvPicPr>
            <a:picLocks noGrp="1" noChangeAspect="1"/>
          </p:cNvPicPr>
          <p:nvPr>
            <p:ph sz="half" idx="1"/>
          </p:nvPr>
        </p:nvPicPr>
        <p:blipFill>
          <a:blip r:embed="rId2"/>
          <a:stretch>
            <a:fillRect/>
          </a:stretch>
        </p:blipFill>
        <p:spPr>
          <a:xfrm>
            <a:off x="752870" y="1530220"/>
            <a:ext cx="5492216" cy="4565546"/>
          </a:xfrm>
        </p:spPr>
      </p:pic>
      <p:pic>
        <p:nvPicPr>
          <p:cNvPr id="12" name="Inhaltsplatzhalter 11">
            <a:extLst>
              <a:ext uri="{FF2B5EF4-FFF2-40B4-BE49-F238E27FC236}">
                <a16:creationId xmlns:a16="http://schemas.microsoft.com/office/drawing/2014/main" id="{C75CFCE9-1916-4A65-B470-CF795EBBE5B8}"/>
              </a:ext>
            </a:extLst>
          </p:cNvPr>
          <p:cNvPicPr>
            <a:picLocks noGrp="1" noChangeAspect="1"/>
          </p:cNvPicPr>
          <p:nvPr>
            <p:ph sz="half" idx="2"/>
          </p:nvPr>
        </p:nvPicPr>
        <p:blipFill>
          <a:blip r:embed="rId3"/>
          <a:stretch>
            <a:fillRect/>
          </a:stretch>
        </p:blipFill>
        <p:spPr>
          <a:xfrm>
            <a:off x="6338680" y="2186608"/>
            <a:ext cx="5147641" cy="3279913"/>
          </a:xfrm>
        </p:spPr>
      </p:pic>
      <p:sp>
        <p:nvSpPr>
          <p:cNvPr id="5" name="Foliennummernplatzhalter 4">
            <a:extLst>
              <a:ext uri="{FF2B5EF4-FFF2-40B4-BE49-F238E27FC236}">
                <a16:creationId xmlns:a16="http://schemas.microsoft.com/office/drawing/2014/main" id="{2273C7E9-D59F-44F3-B98C-1E2C0DD7BB0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FFEE5F-23B3-46CF-967F-00E01629F0BC}" type="slidenum">
              <a:rPr kumimoji="0" lang="de-DE" altLang="de-DE"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de-DE" altLang="de-DE"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92072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E304BC9-FECA-4FF3-B118-07912B6C0FD8}"/>
              </a:ext>
            </a:extLst>
          </p:cNvPr>
          <p:cNvSpPr>
            <a:spLocks noGrp="1"/>
          </p:cNvSpPr>
          <p:nvPr>
            <p:ph type="title"/>
          </p:nvPr>
        </p:nvSpPr>
        <p:spPr>
          <a:xfrm>
            <a:off x="838200" y="365126"/>
            <a:ext cx="10515600" cy="1135684"/>
          </a:xfrm>
        </p:spPr>
        <p:txBody>
          <a:bodyPr/>
          <a:lstStyle/>
          <a:p>
            <a:pPr algn="ctr"/>
            <a:r>
              <a:rPr kumimoji="0" lang="de-DE" sz="3600" b="0" i="0" u="none" strike="noStrike" kern="1200" cap="none" spc="0" normalizeH="0" baseline="0" noProof="0" dirty="0">
                <a:ln>
                  <a:noFill/>
                </a:ln>
                <a:solidFill>
                  <a:prstClr val="black"/>
                </a:solidFill>
                <a:effectLst/>
                <a:uLnTx/>
                <a:uFillTx/>
                <a:latin typeface="Calibri Light"/>
                <a:ea typeface="+mj-ea"/>
                <a:cs typeface="+mj-cs"/>
              </a:rPr>
              <a:t>Gibt es neben der Rechtsordnung ein „Soft </a:t>
            </a:r>
            <a:r>
              <a:rPr kumimoji="0" lang="de-DE" sz="3600" b="0" i="0" u="none" strike="noStrike" kern="1200" cap="none" spc="0" normalizeH="0" baseline="0" noProof="0" dirty="0" err="1">
                <a:ln>
                  <a:noFill/>
                </a:ln>
                <a:solidFill>
                  <a:prstClr val="black"/>
                </a:solidFill>
                <a:effectLst/>
                <a:uLnTx/>
                <a:uFillTx/>
                <a:latin typeface="Calibri Light"/>
                <a:ea typeface="+mj-ea"/>
                <a:cs typeface="+mj-cs"/>
              </a:rPr>
              <a:t>law</a:t>
            </a:r>
            <a:r>
              <a:rPr kumimoji="0" lang="de-DE" sz="3600" b="0" i="0" u="none" strike="noStrike" kern="1200" cap="none" spc="0" normalizeH="0" baseline="0" noProof="0" dirty="0">
                <a:ln>
                  <a:noFill/>
                </a:ln>
                <a:solidFill>
                  <a:prstClr val="black"/>
                </a:solidFill>
                <a:effectLst/>
                <a:uLnTx/>
                <a:uFillTx/>
                <a:latin typeface="Calibri Light"/>
                <a:ea typeface="+mj-ea"/>
                <a:cs typeface="+mj-cs"/>
              </a:rPr>
              <a:t>“?</a:t>
            </a:r>
            <a:endParaRPr lang="de-DE" dirty="0"/>
          </a:p>
        </p:txBody>
      </p:sp>
      <p:sp>
        <p:nvSpPr>
          <p:cNvPr id="8" name="Inhaltsplatzhalter 7">
            <a:extLst>
              <a:ext uri="{FF2B5EF4-FFF2-40B4-BE49-F238E27FC236}">
                <a16:creationId xmlns:a16="http://schemas.microsoft.com/office/drawing/2014/main" id="{F8A609A3-8C00-4C1D-88FD-1CB0C4B77FAD}"/>
              </a:ext>
            </a:extLst>
          </p:cNvPr>
          <p:cNvSpPr>
            <a:spLocks noGrp="1"/>
          </p:cNvSpPr>
          <p:nvPr>
            <p:ph idx="1"/>
          </p:nvPr>
        </p:nvSpPr>
        <p:spPr>
          <a:xfrm>
            <a:off x="1530626" y="1752911"/>
            <a:ext cx="9362661" cy="4351338"/>
          </a:xfrm>
        </p:spPr>
        <p:txBody>
          <a:bodyPr/>
          <a:lstStyle/>
          <a:p>
            <a:pPr marL="0" indent="0">
              <a:buNone/>
            </a:pPr>
            <a:r>
              <a:rPr lang="de-DE" b="1" dirty="0">
                <a:solidFill>
                  <a:srgbClr val="0070C0"/>
                </a:solidFill>
              </a:rPr>
              <a:t>„Soft Law“ </a:t>
            </a:r>
            <a:r>
              <a:rPr lang="de-DE" dirty="0"/>
              <a:t>ist eine in der Philosophie verwendete Bezeichnung für </a:t>
            </a:r>
            <a:r>
              <a:rPr lang="de-DE" dirty="0">
                <a:solidFill>
                  <a:srgbClr val="0070C0"/>
                </a:solidFill>
              </a:rPr>
              <a:t>nicht verbindliche Übereinkünfte</a:t>
            </a:r>
            <a:r>
              <a:rPr lang="de-DE" dirty="0"/>
              <a:t>, Absichtserklärungen oder Leitlinien, die eine </a:t>
            </a:r>
            <a:r>
              <a:rPr lang="de-DE" dirty="0">
                <a:solidFill>
                  <a:srgbClr val="0070C0"/>
                </a:solidFill>
              </a:rPr>
              <a:t>reine Selbstbindung </a:t>
            </a:r>
            <a:r>
              <a:rPr lang="de-DE" dirty="0"/>
              <a:t>darstellen.</a:t>
            </a:r>
          </a:p>
          <a:p>
            <a:pPr marL="0" indent="0">
              <a:buNone/>
            </a:pPr>
            <a:r>
              <a:rPr lang="de-DE" dirty="0"/>
              <a:t>Die Bezeichnung als „Soft Law“ wird wegen der </a:t>
            </a:r>
            <a:r>
              <a:rPr lang="de-DE" dirty="0">
                <a:solidFill>
                  <a:srgbClr val="0070C0"/>
                </a:solidFill>
              </a:rPr>
              <a:t>reduzierten Geltungskraft </a:t>
            </a:r>
            <a:r>
              <a:rPr lang="de-DE" dirty="0"/>
              <a:t>(freiwillig / jederzeitige Änderungsmöglichkeit) und der </a:t>
            </a:r>
            <a:r>
              <a:rPr lang="de-DE" dirty="0">
                <a:solidFill>
                  <a:srgbClr val="0070C0"/>
                </a:solidFill>
              </a:rPr>
              <a:t>fehlenden zwangsweisen (staatlichen) Durchsetzung</a:t>
            </a:r>
            <a:r>
              <a:rPr lang="de-DE" dirty="0"/>
              <a:t> in der Rechtswissenschaft strikt abgelehnt. </a:t>
            </a:r>
          </a:p>
          <a:p>
            <a:pPr marL="0" indent="0">
              <a:buNone/>
            </a:pPr>
            <a:r>
              <a:rPr lang="de-DE" dirty="0"/>
              <a:t>Juristisch handelt es sich nur bei </a:t>
            </a:r>
            <a:r>
              <a:rPr lang="de-DE" b="1" dirty="0">
                <a:solidFill>
                  <a:srgbClr val="0070C0"/>
                </a:solidFill>
              </a:rPr>
              <a:t>zwingenden</a:t>
            </a:r>
            <a:r>
              <a:rPr lang="de-DE" dirty="0">
                <a:solidFill>
                  <a:srgbClr val="0070C0"/>
                </a:solidFill>
              </a:rPr>
              <a:t> </a:t>
            </a:r>
            <a:r>
              <a:rPr lang="de-DE" b="1" dirty="0">
                <a:solidFill>
                  <a:srgbClr val="0070C0"/>
                </a:solidFill>
              </a:rPr>
              <a:t>Normbefehlen</a:t>
            </a:r>
            <a:r>
              <a:rPr lang="de-DE" dirty="0"/>
              <a:t> um </a:t>
            </a:r>
            <a:r>
              <a:rPr lang="de-DE" dirty="0">
                <a:solidFill>
                  <a:srgbClr val="0070C0"/>
                </a:solidFill>
              </a:rPr>
              <a:t>Recht</a:t>
            </a:r>
            <a:r>
              <a:rPr lang="de-DE" dirty="0"/>
              <a:t> („</a:t>
            </a:r>
            <a:r>
              <a:rPr lang="de-DE" b="1" dirty="0">
                <a:solidFill>
                  <a:srgbClr val="0070C0"/>
                </a:solidFill>
              </a:rPr>
              <a:t>Hard Law</a:t>
            </a:r>
            <a:r>
              <a:rPr lang="de-DE" dirty="0"/>
              <a:t>“).</a:t>
            </a:r>
          </a:p>
        </p:txBody>
      </p:sp>
      <p:sp>
        <p:nvSpPr>
          <p:cNvPr id="6" name="Foliennummernplatzhalter 5">
            <a:extLst>
              <a:ext uri="{FF2B5EF4-FFF2-40B4-BE49-F238E27FC236}">
                <a16:creationId xmlns:a16="http://schemas.microsoft.com/office/drawing/2014/main" id="{46F90356-BAA1-4FD9-A05E-2ADB53A638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F584F4-784C-43A9-8B84-7008DE52C643}" type="slidenum">
              <a:rPr kumimoji="0" lang="de-DE" altLang="de-DE"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de-DE" altLang="de-DE"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79387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8B341AE-1107-4DB9-B98F-82D185463EA0}"/>
              </a:ext>
            </a:extLst>
          </p:cNvPr>
          <p:cNvSpPr>
            <a:spLocks noGrp="1"/>
          </p:cNvSpPr>
          <p:nvPr>
            <p:ph type="title"/>
          </p:nvPr>
        </p:nvSpPr>
        <p:spPr>
          <a:xfrm>
            <a:off x="839788" y="365125"/>
            <a:ext cx="10515600" cy="823913"/>
          </a:xfrm>
        </p:spPr>
        <p:txBody>
          <a:bodyPr/>
          <a:lstStyle/>
          <a:p>
            <a:pPr algn="ctr"/>
            <a:r>
              <a:rPr lang="de-DE" dirty="0"/>
              <a:t>Abgrenzung von Recht und Ethik</a:t>
            </a:r>
          </a:p>
        </p:txBody>
      </p:sp>
      <p:sp>
        <p:nvSpPr>
          <p:cNvPr id="10" name="Textplatzhalter 9">
            <a:extLst>
              <a:ext uri="{FF2B5EF4-FFF2-40B4-BE49-F238E27FC236}">
                <a16:creationId xmlns:a16="http://schemas.microsoft.com/office/drawing/2014/main" id="{3B54DE99-74AB-4B24-BDE8-2E5263D3451B}"/>
              </a:ext>
            </a:extLst>
          </p:cNvPr>
          <p:cNvSpPr>
            <a:spLocks noGrp="1"/>
          </p:cNvSpPr>
          <p:nvPr>
            <p:ph type="body" idx="1"/>
          </p:nvPr>
        </p:nvSpPr>
        <p:spPr>
          <a:xfrm>
            <a:off x="839789" y="1681163"/>
            <a:ext cx="4785760" cy="823912"/>
          </a:xfrm>
        </p:spPr>
        <p:txBody>
          <a:bodyPr>
            <a:normAutofit fontScale="25000" lnSpcReduction="20000"/>
          </a:bodyPr>
          <a:lstStyle/>
          <a:p>
            <a:pPr algn="ctr"/>
            <a:r>
              <a:rPr lang="de-DE" sz="14400" dirty="0">
                <a:solidFill>
                  <a:srgbClr val="0070C0"/>
                </a:solidFill>
              </a:rPr>
              <a:t>Recht</a:t>
            </a:r>
          </a:p>
          <a:p>
            <a:pPr algn="ctr"/>
            <a:endParaRPr lang="de-DE" sz="800" dirty="0"/>
          </a:p>
        </p:txBody>
      </p:sp>
      <p:sp>
        <p:nvSpPr>
          <p:cNvPr id="11" name="Inhaltsplatzhalter 10">
            <a:extLst>
              <a:ext uri="{FF2B5EF4-FFF2-40B4-BE49-F238E27FC236}">
                <a16:creationId xmlns:a16="http://schemas.microsoft.com/office/drawing/2014/main" id="{C94DDC2F-DE0F-4020-95C8-52996587E41D}"/>
              </a:ext>
            </a:extLst>
          </p:cNvPr>
          <p:cNvSpPr>
            <a:spLocks noGrp="1"/>
          </p:cNvSpPr>
          <p:nvPr>
            <p:ph sz="half" idx="2"/>
          </p:nvPr>
        </p:nvSpPr>
        <p:spPr>
          <a:xfrm>
            <a:off x="735496" y="2505075"/>
            <a:ext cx="5262079" cy="3684588"/>
          </a:xfrm>
        </p:spPr>
        <p:txBody>
          <a:bodyPr/>
          <a:lstStyle/>
          <a:p>
            <a:endParaRPr lang="de-DE" dirty="0"/>
          </a:p>
          <a:p>
            <a:r>
              <a:rPr lang="de-DE" dirty="0"/>
              <a:t> wird </a:t>
            </a:r>
            <a:r>
              <a:rPr lang="de-DE" dirty="0">
                <a:solidFill>
                  <a:srgbClr val="0070C0"/>
                </a:solidFill>
              </a:rPr>
              <a:t>durchgesetzt</a:t>
            </a:r>
            <a:endParaRPr lang="de-DE" dirty="0"/>
          </a:p>
          <a:p>
            <a:r>
              <a:rPr lang="de-DE" dirty="0"/>
              <a:t> wird </a:t>
            </a:r>
            <a:r>
              <a:rPr lang="de-DE" dirty="0">
                <a:solidFill>
                  <a:srgbClr val="0070C0"/>
                </a:solidFill>
              </a:rPr>
              <a:t>veröffentlicht</a:t>
            </a:r>
            <a:r>
              <a:rPr lang="de-DE" dirty="0"/>
              <a:t> (verkündet)</a:t>
            </a:r>
          </a:p>
          <a:p>
            <a:r>
              <a:rPr lang="de-DE" dirty="0"/>
              <a:t> ist </a:t>
            </a:r>
            <a:r>
              <a:rPr lang="de-DE" dirty="0">
                <a:solidFill>
                  <a:srgbClr val="0070C0"/>
                </a:solidFill>
              </a:rPr>
              <a:t>konsistent </a:t>
            </a:r>
            <a:r>
              <a:rPr lang="de-DE" dirty="0"/>
              <a:t>(</a:t>
            </a:r>
            <a:r>
              <a:rPr lang="de-DE" spc="-100" dirty="0"/>
              <a:t>=widerspruchsfrei</a:t>
            </a:r>
            <a:r>
              <a:rPr lang="de-DE" dirty="0"/>
              <a:t>)</a:t>
            </a:r>
          </a:p>
          <a:p>
            <a:r>
              <a:rPr lang="de-DE" dirty="0"/>
              <a:t> ist </a:t>
            </a:r>
            <a:r>
              <a:rPr lang="de-DE" dirty="0">
                <a:solidFill>
                  <a:srgbClr val="0070C0"/>
                </a:solidFill>
              </a:rPr>
              <a:t>zwingend</a:t>
            </a:r>
            <a:r>
              <a:rPr lang="de-DE" dirty="0"/>
              <a:t> zu befolgen</a:t>
            </a:r>
          </a:p>
        </p:txBody>
      </p:sp>
      <p:sp>
        <p:nvSpPr>
          <p:cNvPr id="12" name="Textplatzhalter 11">
            <a:extLst>
              <a:ext uri="{FF2B5EF4-FFF2-40B4-BE49-F238E27FC236}">
                <a16:creationId xmlns:a16="http://schemas.microsoft.com/office/drawing/2014/main" id="{8BDC19C6-9FD0-4F00-86EC-C733A0CFFD06}"/>
              </a:ext>
            </a:extLst>
          </p:cNvPr>
          <p:cNvSpPr>
            <a:spLocks noGrp="1"/>
          </p:cNvSpPr>
          <p:nvPr>
            <p:ph type="body" sz="quarter" idx="3"/>
          </p:nvPr>
        </p:nvSpPr>
        <p:spPr/>
        <p:txBody>
          <a:bodyPr>
            <a:normAutofit fontScale="25000" lnSpcReduction="20000"/>
          </a:bodyPr>
          <a:lstStyle/>
          <a:p>
            <a:pPr algn="ctr"/>
            <a:endParaRPr lang="de-DE" sz="4600" dirty="0"/>
          </a:p>
          <a:p>
            <a:pPr algn="ctr"/>
            <a:endParaRPr lang="de-DE" sz="9000" dirty="0"/>
          </a:p>
          <a:p>
            <a:pPr algn="ctr"/>
            <a:r>
              <a:rPr lang="de-DE" sz="12800" dirty="0">
                <a:solidFill>
                  <a:srgbClr val="0070C0"/>
                </a:solidFill>
              </a:rPr>
              <a:t>Ethik</a:t>
            </a:r>
            <a:endParaRPr lang="de-DE" sz="8000" dirty="0">
              <a:solidFill>
                <a:srgbClr val="0070C0"/>
              </a:solidFill>
            </a:endParaRPr>
          </a:p>
          <a:p>
            <a:pPr algn="ctr"/>
            <a:endParaRPr lang="de-DE" dirty="0"/>
          </a:p>
        </p:txBody>
      </p:sp>
      <p:sp>
        <p:nvSpPr>
          <p:cNvPr id="14" name="Inhaltsplatzhalter 13">
            <a:extLst>
              <a:ext uri="{FF2B5EF4-FFF2-40B4-BE49-F238E27FC236}">
                <a16:creationId xmlns:a16="http://schemas.microsoft.com/office/drawing/2014/main" id="{A30804F4-A9A2-4C34-8DB5-1F01E0BFAC49}"/>
              </a:ext>
            </a:extLst>
          </p:cNvPr>
          <p:cNvSpPr>
            <a:spLocks noGrp="1"/>
          </p:cNvSpPr>
          <p:nvPr>
            <p:ph sz="quarter" idx="4"/>
          </p:nvPr>
        </p:nvSpPr>
        <p:spPr>
          <a:xfrm>
            <a:off x="6336632" y="2505075"/>
            <a:ext cx="5390146" cy="3684588"/>
          </a:xfrm>
        </p:spPr>
        <p:txBody>
          <a:bodyPr>
            <a:normAutofit/>
          </a:bodyPr>
          <a:lstStyle/>
          <a:p>
            <a:pPr marL="0" indent="0">
              <a:buNone/>
            </a:pPr>
            <a:endParaRPr lang="de-DE" dirty="0"/>
          </a:p>
          <a:p>
            <a:r>
              <a:rPr lang="de-DE" dirty="0"/>
              <a:t> kann </a:t>
            </a:r>
            <a:r>
              <a:rPr lang="de-DE" dirty="0">
                <a:solidFill>
                  <a:srgbClr val="0070C0"/>
                </a:solidFill>
              </a:rPr>
              <a:t>nicht durchgesetzt </a:t>
            </a:r>
            <a:r>
              <a:rPr lang="de-DE" dirty="0"/>
              <a:t>werden</a:t>
            </a:r>
          </a:p>
          <a:p>
            <a:r>
              <a:rPr lang="de-DE" dirty="0"/>
              <a:t> muss </a:t>
            </a:r>
            <a:r>
              <a:rPr lang="de-DE" dirty="0">
                <a:solidFill>
                  <a:srgbClr val="0070C0"/>
                </a:solidFill>
              </a:rPr>
              <a:t>nicht veröffentlicht </a:t>
            </a:r>
            <a:r>
              <a:rPr lang="de-DE" dirty="0"/>
              <a:t>werden</a:t>
            </a:r>
          </a:p>
          <a:p>
            <a:r>
              <a:rPr lang="de-DE" dirty="0"/>
              <a:t> kann </a:t>
            </a:r>
            <a:r>
              <a:rPr lang="de-DE" dirty="0">
                <a:solidFill>
                  <a:srgbClr val="0070C0"/>
                </a:solidFill>
              </a:rPr>
              <a:t>konsistent</a:t>
            </a:r>
            <a:r>
              <a:rPr lang="de-DE" dirty="0"/>
              <a:t> sein oder nicht</a:t>
            </a:r>
          </a:p>
          <a:p>
            <a:r>
              <a:rPr lang="de-DE" dirty="0"/>
              <a:t> ist </a:t>
            </a:r>
            <a:r>
              <a:rPr lang="de-DE" dirty="0">
                <a:solidFill>
                  <a:srgbClr val="0070C0"/>
                </a:solidFill>
              </a:rPr>
              <a:t>nicht zwingend </a:t>
            </a:r>
            <a:r>
              <a:rPr lang="de-DE" dirty="0"/>
              <a:t>zu befolgen</a:t>
            </a:r>
          </a:p>
        </p:txBody>
      </p:sp>
      <p:sp>
        <p:nvSpPr>
          <p:cNvPr id="3" name="Foliennummernplatzhalter 2">
            <a:extLst>
              <a:ext uri="{FF2B5EF4-FFF2-40B4-BE49-F238E27FC236}">
                <a16:creationId xmlns:a16="http://schemas.microsoft.com/office/drawing/2014/main" id="{5673C17A-2BB9-48B7-9313-A419AA3729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5E0A2-365A-43AF-8BCA-3107E5FE685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08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0615BC-7B47-4F71-BC8F-35075EFFFB5C}"/>
              </a:ext>
            </a:extLst>
          </p:cNvPr>
          <p:cNvSpPr>
            <a:spLocks noGrp="1"/>
          </p:cNvSpPr>
          <p:nvPr>
            <p:ph type="title"/>
          </p:nvPr>
        </p:nvSpPr>
        <p:spPr>
          <a:xfrm>
            <a:off x="838200" y="360609"/>
            <a:ext cx="10515600" cy="759854"/>
          </a:xfrm>
        </p:spPr>
        <p:txBody>
          <a:bodyPr>
            <a:normAutofit/>
          </a:bodyPr>
          <a:lstStyle/>
          <a:p>
            <a:pPr algn="ctr"/>
            <a:r>
              <a:rPr kumimoji="0" lang="de-DE" sz="4000" i="0" u="none" strike="noStrike" kern="0" cap="none" spc="0" normalizeH="0" baseline="0" noProof="0" dirty="0">
                <a:ln>
                  <a:noFill/>
                </a:ln>
                <a:solidFill>
                  <a:srgbClr val="000000"/>
                </a:solidFill>
                <a:effectLst/>
                <a:uLnTx/>
                <a:uFillTx/>
                <a:ea typeface="+mn-ea"/>
                <a:cs typeface="+mn-cs"/>
              </a:rPr>
              <a:t>Recht – Versuch der Legitimation</a:t>
            </a:r>
            <a:endParaRPr lang="de-DE" sz="4000" dirty="0"/>
          </a:p>
        </p:txBody>
      </p:sp>
      <p:sp>
        <p:nvSpPr>
          <p:cNvPr id="8" name="Inhaltsplatzhalter 7">
            <a:extLst>
              <a:ext uri="{FF2B5EF4-FFF2-40B4-BE49-F238E27FC236}">
                <a16:creationId xmlns:a16="http://schemas.microsoft.com/office/drawing/2014/main" id="{5BBD26DD-8E68-4F40-B3B8-4C13387D7F7E}"/>
              </a:ext>
            </a:extLst>
          </p:cNvPr>
          <p:cNvSpPr>
            <a:spLocks noGrp="1"/>
          </p:cNvSpPr>
          <p:nvPr>
            <p:ph idx="1"/>
          </p:nvPr>
        </p:nvSpPr>
        <p:spPr>
          <a:xfrm>
            <a:off x="838200" y="1440891"/>
            <a:ext cx="10154478" cy="5056500"/>
          </a:xfrm>
        </p:spPr>
        <p:txBody>
          <a:bodyPr>
            <a:normAutofit fontScale="25000" lnSpcReduction="20000"/>
          </a:bodyPr>
          <a:lstStyle/>
          <a:p>
            <a:pPr marL="360363" marR="0" lvl="0" indent="-360363" algn="l" defTabSz="914400" rtl="0" eaLnBrk="1" fontAlgn="base" latinLnBrk="0" hangingPunct="1">
              <a:lnSpc>
                <a:spcPct val="80000"/>
              </a:lnSpc>
              <a:spcBef>
                <a:spcPct val="0"/>
              </a:spcBef>
              <a:spcAft>
                <a:spcPct val="0"/>
              </a:spcAft>
              <a:buClr>
                <a:srgbClr val="165FB0"/>
              </a:buClr>
              <a:buSzTx/>
              <a:buFont typeface="Webdings" panose="05030102010509060703" pitchFamily="18" charset="2"/>
              <a:buNone/>
              <a:tabLst>
                <a:tab pos="360363" algn="l"/>
              </a:tabLst>
              <a:defRPr/>
            </a:pPr>
            <a:endParaRPr kumimoji="0" lang="de-DE" sz="1800" b="1" i="0" u="none" strike="noStrike" kern="0" cap="none" spc="0" normalizeH="0" baseline="0" noProof="0" dirty="0">
              <a:ln>
                <a:noFill/>
              </a:ln>
              <a:solidFill>
                <a:srgbClr val="000000"/>
              </a:solidFill>
              <a:effectLst/>
              <a:uLnTx/>
              <a:uFillTx/>
              <a:latin typeface="Times New Roman" pitchFamily="18" charset="0"/>
              <a:ea typeface="+mn-ea"/>
              <a:cs typeface="+mn-cs"/>
            </a:endParaRP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Geltendes Recht als „</a:t>
            </a:r>
            <a:r>
              <a:rPr kumimoji="0" lang="de-DE" sz="9600" b="1" i="0"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rPr>
              <a:t>positives Recht</a:t>
            </a: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 „</a:t>
            </a:r>
            <a:r>
              <a:rPr kumimoji="0" lang="de-DE" sz="96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ius </a:t>
            </a:r>
            <a:r>
              <a:rPr kumimoji="0" lang="de-DE" sz="9600" b="0" i="1"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positum</a:t>
            </a: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also ein auf einer Rechtsordnung beruhendes und festgesetztes Recht</a:t>
            </a: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sz="3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Schaffung des Rechts </a:t>
            </a:r>
            <a:r>
              <a:rPr kumimoji="0" lang="de-DE" sz="9600" b="0" i="0"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rPr>
              <a:t>durch ein zur Recht-Setzung befugtes Organ </a:t>
            </a: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der Gemeinschaft</a:t>
            </a: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10000"/>
              </a:lnSpc>
              <a:spcBef>
                <a:spcPct val="0"/>
              </a:spcBef>
              <a:spcAft>
                <a:spcPct val="0"/>
              </a:spcAft>
              <a:buClr>
                <a:srgbClr val="165FB0"/>
              </a:buClr>
              <a:buSzTx/>
              <a:buNone/>
              <a:tabLst>
                <a:tab pos="360363" algn="l"/>
              </a:tabLst>
              <a:defRPr/>
            </a:pPr>
            <a:endPar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r>
              <a:rPr kumimoji="0" lang="de-DE" sz="9600" b="1" i="0"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rPr>
              <a:t>Naturrecht</a:t>
            </a: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Herleitung aus der </a:t>
            </a:r>
            <a:r>
              <a:rPr kumimoji="0" lang="de-DE" sz="96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de-DE" sz="9600" b="0" i="1"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iustitia</a:t>
            </a:r>
            <a:r>
              <a:rPr kumimoji="0" lang="de-DE" sz="96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naturalis“</a:t>
            </a: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(Rechtsphilosophie im    12. Jahrhundert) als natürliche Gegebenheit</a:t>
            </a:r>
            <a:b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de-DE" sz="8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(Elternliebe galt als natürlich, das Hängen von Räubern als erfundene positive Gerechtigkeit)</a:t>
            </a: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endParaRPr kumimoji="0" lang="de-DE" sz="36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360363" marR="0" lvl="0" indent="-360363" algn="l" defTabSz="914400" rtl="0" eaLnBrk="1" fontAlgn="base" latinLnBrk="0" hangingPunct="1">
              <a:lnSpc>
                <a:spcPct val="110000"/>
              </a:lnSpc>
              <a:spcBef>
                <a:spcPct val="0"/>
              </a:spcBef>
              <a:spcAft>
                <a:spcPct val="0"/>
              </a:spcAft>
              <a:buClr>
                <a:srgbClr val="165FB0"/>
              </a:buClr>
              <a:buSzTx/>
              <a:buFont typeface="Webdings" panose="05030102010509060703" pitchFamily="18" charset="2"/>
              <a:buChar char="4"/>
              <a:tabLst>
                <a:tab pos="360363" algn="l"/>
              </a:tabLst>
              <a:defRPr/>
            </a:pPr>
            <a: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Naturrecht als mit der Existenz eines gerechten Gottes verbundenes Recht </a:t>
            </a:r>
            <a:br>
              <a:rPr kumimoji="0" lang="de-DE" sz="9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de-DE" sz="7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de-DE" sz="7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Zusammenfallen von göttlichem und natürlichem Recht/Gottesurteile)</a:t>
            </a:r>
            <a:endParaRPr kumimoji="0" lang="de-DE" sz="7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indent="0">
              <a:buNone/>
            </a:pPr>
            <a:endParaRPr lang="de-DE" dirty="0"/>
          </a:p>
        </p:txBody>
      </p:sp>
      <p:sp>
        <p:nvSpPr>
          <p:cNvPr id="3" name="Foliennummernplatzhalter 2">
            <a:extLst>
              <a:ext uri="{FF2B5EF4-FFF2-40B4-BE49-F238E27FC236}">
                <a16:creationId xmlns:a16="http://schemas.microsoft.com/office/drawing/2014/main" id="{D05BDE37-E327-4476-8B9A-DBC073784816}"/>
              </a:ext>
            </a:extLst>
          </p:cNvPr>
          <p:cNvSpPr>
            <a:spLocks noGrp="1"/>
          </p:cNvSpPr>
          <p:nvPr>
            <p:ph type="sldNum" sz="quarter" idx="12"/>
          </p:nvPr>
        </p:nvSpPr>
        <p:spPr/>
        <p:txBody>
          <a:bodyPr/>
          <a:lstStyle/>
          <a:p>
            <a:fld id="{FA85E0A2-365A-43AF-8BCA-3107E5FE6857}" type="slidenum">
              <a:rPr lang="de-DE" smtClean="0"/>
              <a:t>69</a:t>
            </a:fld>
            <a:endParaRPr lang="de-DE"/>
          </a:p>
        </p:txBody>
      </p:sp>
    </p:spTree>
    <p:extLst>
      <p:ext uri="{BB962C8B-B14F-4D97-AF65-F5344CB8AC3E}">
        <p14:creationId xmlns:p14="http://schemas.microsoft.com/office/powerpoint/2010/main" val="221266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CCB954-712A-42FC-8227-509075533FA2}"/>
              </a:ext>
            </a:extLst>
          </p:cNvPr>
          <p:cNvSpPr>
            <a:spLocks noGrp="1"/>
          </p:cNvSpPr>
          <p:nvPr>
            <p:ph type="title"/>
          </p:nvPr>
        </p:nvSpPr>
        <p:spPr/>
        <p:txBody>
          <a:bodyPr/>
          <a:lstStyle/>
          <a:p>
            <a:pPr algn="ctr"/>
            <a:r>
              <a:rPr lang="de-DE" dirty="0"/>
              <a:t>Herleitung der Begriffe</a:t>
            </a:r>
          </a:p>
        </p:txBody>
      </p:sp>
      <p:sp>
        <p:nvSpPr>
          <p:cNvPr id="3" name="Inhaltsplatzhalter 2">
            <a:extLst>
              <a:ext uri="{FF2B5EF4-FFF2-40B4-BE49-F238E27FC236}">
                <a16:creationId xmlns:a16="http://schemas.microsoft.com/office/drawing/2014/main" id="{B8710CBD-4839-4CF1-B8D3-573F5C6AA6A7}"/>
              </a:ext>
            </a:extLst>
          </p:cNvPr>
          <p:cNvSpPr>
            <a:spLocks noGrp="1"/>
          </p:cNvSpPr>
          <p:nvPr>
            <p:ph idx="1"/>
          </p:nvPr>
        </p:nvSpPr>
        <p:spPr>
          <a:xfrm>
            <a:off x="1593574" y="1934955"/>
            <a:ext cx="8514522" cy="43513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dirty="0">
                <a:ln>
                  <a:noFill/>
                </a:ln>
                <a:solidFill>
                  <a:srgbClr val="002060"/>
                </a:solidFill>
                <a:effectLst/>
                <a:highlight>
                  <a:srgbClr val="FFFF00"/>
                </a:highlight>
                <a:uLnTx/>
                <a:uFillTx/>
                <a:latin typeface="Arial-BoldMT"/>
                <a:ea typeface="+mn-ea"/>
                <a:cs typeface="+mn-cs"/>
              </a:rPr>
              <a:t>Ethik</a:t>
            </a:r>
            <a:r>
              <a:rPr kumimoji="0" lang="de-DE" sz="2400" b="1" i="0" u="none" strike="noStrike" kern="1200" cap="none" spc="0" normalizeH="0" baseline="0" noProof="0" dirty="0">
                <a:ln>
                  <a:noFill/>
                </a:ln>
                <a:solidFill>
                  <a:prstClr val="black"/>
                </a:solidFill>
                <a:effectLst/>
                <a:highlight>
                  <a:srgbClr val="FFFF00"/>
                </a:highlight>
                <a:uLnTx/>
                <a:uFillTx/>
                <a:latin typeface="Arial-BoldMT"/>
                <a:ea typeface="+mn-ea"/>
                <a:cs typeface="+mn-cs"/>
              </a:rPr>
              <a:t> </a:t>
            </a:r>
            <a:r>
              <a:rPr kumimoji="0" lang="de-DE" sz="2400" b="0" i="0" u="none" strike="noStrike" kern="1200" cap="none" spc="0" normalizeH="0" baseline="0" noProof="0" dirty="0">
                <a:ln>
                  <a:noFill/>
                </a:ln>
                <a:solidFill>
                  <a:prstClr val="black"/>
                </a:solidFill>
                <a:effectLst/>
                <a:highlight>
                  <a:srgbClr val="FFFF00"/>
                </a:highlight>
                <a:uLnTx/>
                <a:uFillTx/>
                <a:latin typeface="Arial-BoldMT"/>
                <a:ea typeface="+mn-ea"/>
                <a:cs typeface="+mn-cs"/>
              </a:rPr>
              <a:t>← </a:t>
            </a:r>
            <a:r>
              <a:rPr kumimoji="0" lang="de-DE" sz="2400" b="0" i="0" u="none" strike="noStrike" kern="1200" cap="none" spc="0" normalizeH="0" baseline="0" noProof="0" dirty="0" err="1">
                <a:ln>
                  <a:noFill/>
                </a:ln>
                <a:solidFill>
                  <a:prstClr val="black"/>
                </a:solidFill>
                <a:effectLst/>
                <a:highlight>
                  <a:srgbClr val="FFFF00"/>
                </a:highlight>
                <a:uLnTx/>
                <a:uFillTx/>
                <a:latin typeface="Arial-BoldMT"/>
                <a:ea typeface="+mn-ea"/>
                <a:cs typeface="+mn-cs"/>
              </a:rPr>
              <a:t>ethos</a:t>
            </a:r>
            <a:r>
              <a:rPr kumimoji="0" lang="de-DE" sz="2400" b="0" i="0" u="none" strike="noStrike" kern="1200" cap="none" spc="0" normalizeH="0" baseline="0" noProof="0" dirty="0">
                <a:ln>
                  <a:noFill/>
                </a:ln>
                <a:solidFill>
                  <a:prstClr val="black"/>
                </a:solidFill>
                <a:effectLst/>
                <a:highlight>
                  <a:srgbClr val="FFFF00"/>
                </a:highlight>
                <a:uLnTx/>
                <a:uFillTx/>
                <a:latin typeface="Arial-BoldMT"/>
                <a:ea typeface="+mn-ea"/>
                <a:cs typeface="+mn-cs"/>
              </a:rPr>
              <a:t> (griech.)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Arial-Bold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ArialMT"/>
                <a:ea typeface="+mn-ea"/>
                <a:cs typeface="+mn-cs"/>
              </a:rPr>
              <a:t>Mit Ethik bezeichnet man das argumentative, systematische Reden und Begründen von Dingen, die wertbehaftet oder moralisch relevant sind.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Arial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800" b="0" i="0" u="none" strike="noStrike" kern="1200" cap="none" spc="0" normalizeH="0" baseline="0" noProof="0" dirty="0">
              <a:ln>
                <a:noFill/>
              </a:ln>
              <a:solidFill>
                <a:prstClr val="black"/>
              </a:solidFill>
              <a:effectLst/>
              <a:uLnTx/>
              <a:uFillTx/>
              <a:latin typeface="Arial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Ethik hat mit der </a:t>
            </a:r>
            <a:r>
              <a:rPr kumimoji="0" lang="de-DE" sz="2400" b="0" i="0" u="none" strike="noStrike" kern="1200" cap="none" spc="0" normalizeH="0" baseline="0" noProof="0" dirty="0">
                <a:ln>
                  <a:noFill/>
                </a:ln>
                <a:solidFill>
                  <a:srgbClr val="002060"/>
                </a:solidFill>
                <a:effectLst/>
                <a:highlight>
                  <a:srgbClr val="FFFF00"/>
                </a:highlight>
                <a:uLnTx/>
                <a:uFillTx/>
                <a:latin typeface="ArialMT"/>
                <a:ea typeface="+mn-ea"/>
                <a:cs typeface="+mn-cs"/>
              </a:rPr>
              <a:t>Begründung</a:t>
            </a:r>
            <a:r>
              <a:rPr kumimoji="0" lang="de-DE" sz="2400" b="0" i="0" u="none" strike="noStrike" kern="1200" cap="none" spc="0" normalizeH="0" baseline="0" noProof="0" dirty="0">
                <a:ln>
                  <a:noFill/>
                </a:ln>
                <a:solidFill>
                  <a:srgbClr val="0070C0"/>
                </a:solidFill>
                <a:effectLst/>
                <a:highlight>
                  <a:srgbClr val="FFFF00"/>
                </a:highlight>
                <a:uLnTx/>
                <a:uFillTx/>
                <a:latin typeface="ArialMT"/>
                <a:ea typeface="+mn-ea"/>
                <a:cs typeface="+mn-cs"/>
              </a:rPr>
              <a:t> </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moralischer Grundsätze zu tun, also</a:t>
            </a:r>
            <a:r>
              <a:rPr kumimoji="0" lang="de-DE" sz="2400" b="0" i="0" u="none" strike="noStrike" kern="1200" cap="none" spc="0" normalizeH="0" baseline="0" noProof="0" dirty="0">
                <a:ln>
                  <a:noFill/>
                </a:ln>
                <a:solidFill>
                  <a:srgbClr val="FF0000"/>
                </a:solidFill>
                <a:effectLst/>
                <a:highlight>
                  <a:srgbClr val="FFFF00"/>
                </a:highlight>
                <a:uLnTx/>
                <a:uFillTx/>
                <a:latin typeface="ArialMT"/>
                <a:ea typeface="+mn-ea"/>
                <a:cs typeface="+mn-cs"/>
              </a:rPr>
              <a:t> wieso</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 eine </a:t>
            </a:r>
            <a:r>
              <a:rPr kumimoji="0" lang="de-DE" sz="2400" b="0" i="0" u="sng" strike="noStrike" kern="1200" cap="none" spc="0" normalizeH="0" baseline="0" noProof="0" dirty="0">
                <a:ln>
                  <a:noFill/>
                </a:ln>
                <a:solidFill>
                  <a:srgbClr val="0070C0"/>
                </a:solidFill>
                <a:effectLst/>
                <a:highlight>
                  <a:srgbClr val="FFFF00"/>
                </a:highlight>
                <a:uLnTx/>
                <a:uFillTx/>
                <a:latin typeface="ArialMT"/>
                <a:ea typeface="+mn-ea"/>
                <a:cs typeface="+mn-cs"/>
              </a:rPr>
              <a:t>Handlung</a:t>
            </a:r>
            <a:r>
              <a:rPr kumimoji="0" lang="de-DE" sz="2400" b="0" i="0" u="none" strike="noStrike" kern="1200" cap="none" spc="0" normalizeH="0" baseline="0" noProof="0" dirty="0">
                <a:ln>
                  <a:noFill/>
                </a:ln>
                <a:solidFill>
                  <a:srgbClr val="0070C0"/>
                </a:solidFill>
                <a:effectLst/>
                <a:highlight>
                  <a:srgbClr val="FFFF00"/>
                </a:highlight>
                <a:uLnTx/>
                <a:uFillTx/>
                <a:latin typeface="ArialMT"/>
                <a:ea typeface="+mn-ea"/>
                <a:cs typeface="+mn-cs"/>
              </a:rPr>
              <a:t> gut oder schlecht</a:t>
            </a:r>
            <a:r>
              <a:rPr kumimoji="0" lang="de-DE" sz="2400" b="0" i="0" u="none" strike="noStrike" kern="1200" cap="none" spc="0" normalizeH="0" baseline="0" noProof="0" dirty="0">
                <a:ln>
                  <a:noFill/>
                </a:ln>
                <a:solidFill>
                  <a:prstClr val="black"/>
                </a:solidFill>
                <a:effectLst/>
                <a:highlight>
                  <a:srgbClr val="FFFF00"/>
                </a:highlight>
                <a:uLnTx/>
                <a:uFillTx/>
                <a:latin typeface="ArialMT"/>
                <a:ea typeface="+mn-ea"/>
                <a:cs typeface="+mn-cs"/>
              </a:rPr>
              <a:t> .</a:t>
            </a:r>
            <a:endParaRPr kumimoji="0" lang="de-DE"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indent="0">
              <a:buNone/>
            </a:pPr>
            <a:endParaRPr lang="de-DE" dirty="0"/>
          </a:p>
        </p:txBody>
      </p:sp>
      <p:sp>
        <p:nvSpPr>
          <p:cNvPr id="5" name="Foliennummernplatzhalter 4">
            <a:extLst>
              <a:ext uri="{FF2B5EF4-FFF2-40B4-BE49-F238E27FC236}">
                <a16:creationId xmlns:a16="http://schemas.microsoft.com/office/drawing/2014/main" id="{853C94DD-2630-4927-8010-F3CD34086951}"/>
              </a:ext>
            </a:extLst>
          </p:cNvPr>
          <p:cNvSpPr>
            <a:spLocks noGrp="1"/>
          </p:cNvSpPr>
          <p:nvPr>
            <p:ph type="sldNum" sz="quarter" idx="12"/>
          </p:nvPr>
        </p:nvSpPr>
        <p:spPr/>
        <p:txBody>
          <a:bodyPr/>
          <a:lstStyle/>
          <a:p>
            <a:fld id="{FA85E0A2-365A-43AF-8BCA-3107E5FE6857}" type="slidenum">
              <a:rPr lang="de-DE" smtClean="0"/>
              <a:t>7</a:t>
            </a:fld>
            <a:endParaRPr lang="de-DE"/>
          </a:p>
        </p:txBody>
      </p:sp>
    </p:spTree>
    <p:extLst>
      <p:ext uri="{BB962C8B-B14F-4D97-AF65-F5344CB8AC3E}">
        <p14:creationId xmlns:p14="http://schemas.microsoft.com/office/powerpoint/2010/main" val="3071212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B1C4C8-D7B6-4A08-80FA-C7D8D86DD8FE}"/>
              </a:ext>
            </a:extLst>
          </p:cNvPr>
          <p:cNvSpPr>
            <a:spLocks noGrp="1"/>
          </p:cNvSpPr>
          <p:nvPr>
            <p:ph type="title"/>
          </p:nvPr>
        </p:nvSpPr>
        <p:spPr>
          <a:xfrm>
            <a:off x="838200" y="365126"/>
            <a:ext cx="10515600" cy="544512"/>
          </a:xfrm>
        </p:spPr>
        <p:txBody>
          <a:bodyPr>
            <a:normAutofit fontScale="90000"/>
          </a:bodyPr>
          <a:lstStyle/>
          <a:p>
            <a:pPr algn="ctr"/>
            <a:r>
              <a:rPr lang="de-DE" dirty="0"/>
              <a:t>Moral- und Rechtsnormen </a:t>
            </a:r>
          </a:p>
        </p:txBody>
      </p:sp>
      <p:sp>
        <p:nvSpPr>
          <p:cNvPr id="3" name="Inhaltsplatzhalter 2">
            <a:extLst>
              <a:ext uri="{FF2B5EF4-FFF2-40B4-BE49-F238E27FC236}">
                <a16:creationId xmlns:a16="http://schemas.microsoft.com/office/drawing/2014/main" id="{53E1F57E-BB3C-4CEC-A897-98923E3F3F86}"/>
              </a:ext>
            </a:extLst>
          </p:cNvPr>
          <p:cNvSpPr>
            <a:spLocks noGrp="1"/>
          </p:cNvSpPr>
          <p:nvPr>
            <p:ph idx="1"/>
          </p:nvPr>
        </p:nvSpPr>
        <p:spPr>
          <a:xfrm>
            <a:off x="838200" y="1597025"/>
            <a:ext cx="10313504" cy="4351338"/>
          </a:xfrm>
        </p:spPr>
        <p:txBody>
          <a:bodyPr>
            <a:normAutofit fontScale="47500" lnSpcReduction="20000"/>
          </a:bodyPr>
          <a:lstStyle/>
          <a:p>
            <a:pPr marL="360363" indent="-360363" eaLnBrk="1" hangingPunct="1">
              <a:lnSpc>
                <a:spcPct val="120000"/>
              </a:lnSpc>
              <a:spcBef>
                <a:spcPct val="0"/>
              </a:spcBef>
              <a:tabLst>
                <a:tab pos="360363" algn="l"/>
              </a:tabLst>
              <a:defRPr/>
            </a:pPr>
            <a:r>
              <a:rPr lang="de-DE" sz="5100" b="1" dirty="0">
                <a:solidFill>
                  <a:srgbClr val="0070C0"/>
                </a:solidFill>
              </a:rPr>
              <a:t>Rechtsnormen</a:t>
            </a:r>
            <a:r>
              <a:rPr lang="de-DE" sz="5100" dirty="0"/>
              <a:t>: </a:t>
            </a:r>
          </a:p>
          <a:p>
            <a:pPr marL="0" indent="0" eaLnBrk="1" hangingPunct="1">
              <a:lnSpc>
                <a:spcPct val="120000"/>
              </a:lnSpc>
              <a:spcBef>
                <a:spcPct val="0"/>
              </a:spcBef>
              <a:buNone/>
              <a:tabLst>
                <a:tab pos="360363" algn="l"/>
              </a:tabLst>
              <a:defRPr/>
            </a:pPr>
            <a:r>
              <a:rPr lang="de-DE" sz="5100" dirty="0"/>
              <a:t>	Verknüpfung von verbindlichen Regeln mit staatlich durchsetzbaren 	</a:t>
            </a:r>
          </a:p>
          <a:p>
            <a:pPr marL="0" indent="0" eaLnBrk="1" hangingPunct="1">
              <a:lnSpc>
                <a:spcPct val="120000"/>
              </a:lnSpc>
              <a:spcBef>
                <a:spcPct val="0"/>
              </a:spcBef>
              <a:buNone/>
              <a:tabLst>
                <a:tab pos="360363" algn="l"/>
              </a:tabLst>
              <a:defRPr/>
            </a:pPr>
            <a:r>
              <a:rPr lang="de-DE" sz="5100" dirty="0"/>
              <a:t>	Sanktionen im Fall von Verstößen hiergegen</a:t>
            </a:r>
          </a:p>
          <a:p>
            <a:pPr marL="0" marR="0" lvl="0" indent="0" algn="l" defTabSz="914400" rtl="0" eaLnBrk="1" fontAlgn="auto" latinLnBrk="0" hangingPunct="1">
              <a:lnSpc>
                <a:spcPct val="120000"/>
              </a:lnSpc>
              <a:spcBef>
                <a:spcPct val="0"/>
              </a:spcBef>
              <a:spcAft>
                <a:spcPts val="0"/>
              </a:spcAft>
              <a:buClrTx/>
              <a:buSzTx/>
              <a:buNone/>
              <a:tabLst>
                <a:tab pos="360363" algn="l"/>
              </a:tabLst>
              <a:defRPr/>
            </a:pPr>
            <a:r>
              <a:rPr kumimoji="0" lang="de-DE" sz="34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20000"/>
              </a:lnSpc>
              <a:spcBef>
                <a:spcPct val="0"/>
              </a:spcBef>
              <a:spcAft>
                <a:spcPts val="0"/>
              </a:spcAft>
              <a:buClrTx/>
              <a:buSzTx/>
              <a:buNone/>
              <a:tabLst>
                <a:tab pos="360363" algn="l"/>
              </a:tabLst>
              <a:defRPr/>
            </a:pPr>
            <a:r>
              <a:rPr lang="de-DE" sz="3400" b="1" dirty="0">
                <a:solidFill>
                  <a:srgbClr val="0070C0"/>
                </a:solidFill>
                <a:latin typeface="Calibri" panose="020F0502020204030204"/>
              </a:rPr>
              <a:t>	</a:t>
            </a:r>
            <a:r>
              <a:rPr kumimoji="0" lang="de-DE" sz="3400" b="1" i="0" u="none" strike="noStrike" kern="1200" cap="none" spc="0" normalizeH="0" baseline="0" noProof="0" dirty="0">
                <a:ln>
                  <a:noFill/>
                </a:ln>
                <a:solidFill>
                  <a:srgbClr val="0070C0"/>
                </a:solidFill>
                <a:effectLst/>
                <a:uLnTx/>
                <a:uFillTx/>
                <a:latin typeface="Calibri" panose="020F0502020204030204"/>
                <a:ea typeface="+mn-ea"/>
                <a:cs typeface="+mn-cs"/>
              </a:rPr>
              <a:t>Einhaltung</a:t>
            </a:r>
            <a:r>
              <a:rPr kumimoji="0" lang="de-DE" sz="3400" b="1" i="0" u="none" strike="noStrike" kern="1200" cap="none" spc="0" normalizeH="0" baseline="0" noProof="0" dirty="0">
                <a:ln>
                  <a:noFill/>
                </a:ln>
                <a:solidFill>
                  <a:prstClr val="black"/>
                </a:solidFill>
                <a:effectLst/>
                <a:uLnTx/>
                <a:uFillTx/>
                <a:latin typeface="Calibri" panose="020F0502020204030204"/>
                <a:ea typeface="+mn-ea"/>
                <a:cs typeface="+mn-cs"/>
              </a:rPr>
              <a:t> rechtlicher Normen</a:t>
            </a: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20000"/>
              </a:lnSpc>
              <a:spcBef>
                <a:spcPct val="0"/>
              </a:spcBef>
              <a:spcAft>
                <a:spcPts val="0"/>
              </a:spcAft>
              <a:buClrTx/>
              <a:buSzTx/>
              <a:buFont typeface="Arial" panose="020B0604020202020204" pitchFamily="34" charset="0"/>
              <a:buNone/>
              <a:tabLst>
                <a:tab pos="360363" algn="l"/>
              </a:tabLst>
              <a:defRPr/>
            </a:pPr>
            <a:r>
              <a:rPr kumimoji="0" lang="de-DE" sz="3400" b="0" i="0" u="none" strike="noStrike" kern="1200" cap="none" spc="0" normalizeH="0" baseline="0" noProof="0" dirty="0">
                <a:ln>
                  <a:noFill/>
                </a:ln>
                <a:solidFill>
                  <a:prstClr val="black"/>
                </a:solidFill>
                <a:effectLst/>
                <a:uLnTx/>
                <a:uFillTx/>
                <a:latin typeface="Calibri" panose="020F0502020204030204"/>
                <a:ea typeface="+mn-ea"/>
                <a:cs typeface="+mn-cs"/>
              </a:rPr>
              <a:t>	Kann die Gesellschaft zwangsweise gegen den Willen des Individuums durchsetzen	</a:t>
            </a:r>
          </a:p>
          <a:p>
            <a:pPr marL="0" marR="0" lvl="0" indent="0" algn="l" defTabSz="914400" rtl="0" eaLnBrk="1" fontAlgn="auto" latinLnBrk="0" hangingPunct="1">
              <a:lnSpc>
                <a:spcPct val="120000"/>
              </a:lnSpc>
              <a:spcBef>
                <a:spcPct val="0"/>
              </a:spcBef>
              <a:spcAft>
                <a:spcPts val="0"/>
              </a:spcAft>
              <a:buClrTx/>
              <a:buSzTx/>
              <a:buFont typeface="Arial" panose="020B0604020202020204" pitchFamily="34" charset="0"/>
              <a:buNone/>
              <a:tabLst>
                <a:tab pos="360363" algn="l"/>
              </a:tabLst>
              <a:defRPr/>
            </a:pPr>
            <a:endParaRPr lang="de-DE" sz="3800" dirty="0"/>
          </a:p>
          <a:p>
            <a:pPr marL="0" marR="0" lvl="0" indent="0" algn="l" defTabSz="914400" rtl="0" eaLnBrk="1" fontAlgn="auto" latinLnBrk="0" hangingPunct="1">
              <a:lnSpc>
                <a:spcPct val="120000"/>
              </a:lnSpc>
              <a:spcBef>
                <a:spcPct val="0"/>
              </a:spcBef>
              <a:spcAft>
                <a:spcPts val="0"/>
              </a:spcAft>
              <a:buClrTx/>
              <a:buSzTx/>
              <a:buFont typeface="Arial" panose="020B0604020202020204" pitchFamily="34" charset="0"/>
              <a:buNone/>
              <a:tabLst>
                <a:tab pos="360363" algn="l"/>
              </a:tabLst>
              <a:defRPr/>
            </a:pPr>
            <a:endParaRPr lang="de-DE" sz="3800" dirty="0"/>
          </a:p>
          <a:p>
            <a:pPr marL="360363" indent="-360363" eaLnBrk="1" hangingPunct="1">
              <a:lnSpc>
                <a:spcPct val="120000"/>
              </a:lnSpc>
              <a:spcBef>
                <a:spcPct val="0"/>
              </a:spcBef>
              <a:tabLst>
                <a:tab pos="360363" algn="l"/>
              </a:tabLst>
              <a:defRPr/>
            </a:pPr>
            <a:r>
              <a:rPr lang="de-DE" sz="5100" b="1" dirty="0">
                <a:solidFill>
                  <a:srgbClr val="0070C0"/>
                </a:solidFill>
              </a:rPr>
              <a:t>Moralnormen</a:t>
            </a:r>
            <a:r>
              <a:rPr lang="de-DE" sz="5100" dirty="0"/>
              <a:t>: </a:t>
            </a:r>
          </a:p>
          <a:p>
            <a:pPr marL="0" indent="0" eaLnBrk="1" hangingPunct="1">
              <a:lnSpc>
                <a:spcPct val="120000"/>
              </a:lnSpc>
              <a:spcBef>
                <a:spcPct val="0"/>
              </a:spcBef>
              <a:buNone/>
              <a:tabLst>
                <a:tab pos="360363" algn="l"/>
              </a:tabLst>
              <a:defRPr/>
            </a:pPr>
            <a:r>
              <a:rPr lang="de-DE" sz="5100" dirty="0"/>
              <a:t>	lediglich sozialer Druck der Gesellschaft, d.h. innere Verpflichtung zu 		deren Beachtung ohne staatliche Sanktionen bei einem Verstoß hiergegen</a:t>
            </a:r>
          </a:p>
          <a:p>
            <a:pPr marL="360363" indent="-360363" eaLnBrk="1" hangingPunct="1">
              <a:lnSpc>
                <a:spcPct val="120000"/>
              </a:lnSpc>
              <a:spcBef>
                <a:spcPct val="0"/>
              </a:spcBef>
              <a:tabLst>
                <a:tab pos="360363" algn="l"/>
              </a:tabLst>
              <a:defRPr/>
            </a:pPr>
            <a:endParaRPr lang="de-DE" dirty="0"/>
          </a:p>
          <a:p>
            <a:pPr marL="0" indent="0" eaLnBrk="1" hangingPunct="1">
              <a:lnSpc>
                <a:spcPct val="120000"/>
              </a:lnSpc>
              <a:spcBef>
                <a:spcPct val="0"/>
              </a:spcBef>
              <a:buNone/>
              <a:tabLst>
                <a:tab pos="360363" algn="l"/>
              </a:tabLst>
              <a:defRPr/>
            </a:pPr>
            <a:r>
              <a:rPr lang="de-DE" sz="3400" b="1" dirty="0">
                <a:solidFill>
                  <a:srgbClr val="0070C0"/>
                </a:solidFill>
              </a:rPr>
              <a:t>	Einhaltung</a:t>
            </a:r>
            <a:r>
              <a:rPr lang="de-DE" sz="3400" b="1" dirty="0"/>
              <a:t> moralischer Normen</a:t>
            </a:r>
            <a:r>
              <a:rPr lang="de-DE" sz="3400" dirty="0"/>
              <a:t>: </a:t>
            </a:r>
          </a:p>
          <a:p>
            <a:pPr marL="0" indent="0" eaLnBrk="1" hangingPunct="1">
              <a:lnSpc>
                <a:spcPct val="120000"/>
              </a:lnSpc>
              <a:spcBef>
                <a:spcPct val="0"/>
              </a:spcBef>
              <a:buNone/>
              <a:tabLst>
                <a:tab pos="360363" algn="l"/>
              </a:tabLst>
              <a:defRPr/>
            </a:pPr>
            <a:r>
              <a:rPr lang="de-DE" sz="3400" dirty="0"/>
              <a:t>	Gebot der eigenen Vernunft aller Individuen, die sich nicht aus der Gesellschaft verabschieden / selbst ausschließen</a:t>
            </a:r>
          </a:p>
        </p:txBody>
      </p:sp>
      <p:sp>
        <p:nvSpPr>
          <p:cNvPr id="5" name="Foliennummernplatzhalter 4">
            <a:extLst>
              <a:ext uri="{FF2B5EF4-FFF2-40B4-BE49-F238E27FC236}">
                <a16:creationId xmlns:a16="http://schemas.microsoft.com/office/drawing/2014/main" id="{2F7F6AFA-374E-419D-8C15-352F0A460E2A}"/>
              </a:ext>
            </a:extLst>
          </p:cNvPr>
          <p:cNvSpPr>
            <a:spLocks noGrp="1"/>
          </p:cNvSpPr>
          <p:nvPr>
            <p:ph type="sldNum" sz="quarter" idx="12"/>
          </p:nvPr>
        </p:nvSpPr>
        <p:spPr/>
        <p:txBody>
          <a:bodyPr/>
          <a:lstStyle/>
          <a:p>
            <a:fld id="{FA85E0A2-365A-43AF-8BCA-3107E5FE6857}" type="slidenum">
              <a:rPr lang="de-DE" smtClean="0"/>
              <a:t>70</a:t>
            </a:fld>
            <a:endParaRPr lang="de-DE"/>
          </a:p>
        </p:txBody>
      </p:sp>
    </p:spTree>
    <p:extLst>
      <p:ext uri="{BB962C8B-B14F-4D97-AF65-F5344CB8AC3E}">
        <p14:creationId xmlns:p14="http://schemas.microsoft.com/office/powerpoint/2010/main" val="1750712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FC0A08-B5FB-4F76-BEBA-9993A698D253}"/>
              </a:ext>
            </a:extLst>
          </p:cNvPr>
          <p:cNvSpPr>
            <a:spLocks noGrp="1"/>
          </p:cNvSpPr>
          <p:nvPr>
            <p:ph type="title"/>
          </p:nvPr>
        </p:nvSpPr>
        <p:spPr>
          <a:xfrm>
            <a:off x="838200" y="365126"/>
            <a:ext cx="10515600" cy="698362"/>
          </a:xfrm>
        </p:spPr>
        <p:txBody>
          <a:bodyPr>
            <a:normAutofit/>
          </a:bodyPr>
          <a:lstStyle/>
          <a:p>
            <a:pPr algn="ctr"/>
            <a:r>
              <a:rPr lang="de-DE" sz="4000" dirty="0"/>
              <a:t>Verstoß gegen Moral- und Rechtsnormen </a:t>
            </a:r>
          </a:p>
        </p:txBody>
      </p:sp>
      <p:sp>
        <p:nvSpPr>
          <p:cNvPr id="3" name="Inhaltsplatzhalter 2">
            <a:extLst>
              <a:ext uri="{FF2B5EF4-FFF2-40B4-BE49-F238E27FC236}">
                <a16:creationId xmlns:a16="http://schemas.microsoft.com/office/drawing/2014/main" id="{3678C598-0351-4AF3-97E1-AF9292164D6E}"/>
              </a:ext>
            </a:extLst>
          </p:cNvPr>
          <p:cNvSpPr>
            <a:spLocks noGrp="1"/>
          </p:cNvSpPr>
          <p:nvPr>
            <p:ph idx="1"/>
          </p:nvPr>
        </p:nvSpPr>
        <p:spPr>
          <a:xfrm>
            <a:off x="1073695" y="1534250"/>
            <a:ext cx="6251713" cy="4351338"/>
          </a:xfrm>
        </p:spPr>
        <p:txBody>
          <a:bodyPr/>
          <a:lstStyle/>
          <a:p>
            <a:pPr marL="0" indent="0">
              <a:buNone/>
            </a:pPr>
            <a:r>
              <a:rPr lang="de-DE" b="1" u="sng" dirty="0">
                <a:solidFill>
                  <a:srgbClr val="0070C0"/>
                </a:solidFill>
              </a:rPr>
              <a:t>Nichteinhaltung von Normen</a:t>
            </a:r>
            <a:r>
              <a:rPr lang="de-DE" b="1" dirty="0">
                <a:solidFill>
                  <a:srgbClr val="0070C0"/>
                </a:solidFill>
              </a:rPr>
              <a:t>:</a:t>
            </a:r>
          </a:p>
          <a:p>
            <a:pPr marL="0" indent="0">
              <a:buNone/>
            </a:pPr>
            <a:endParaRPr lang="de-DE" sz="1000" dirty="0"/>
          </a:p>
          <a:p>
            <a:pPr marL="0" indent="0">
              <a:buNone/>
            </a:pPr>
            <a:r>
              <a:rPr lang="de-DE" dirty="0"/>
              <a:t>Wer </a:t>
            </a:r>
            <a:r>
              <a:rPr lang="de-DE" b="1" dirty="0">
                <a:solidFill>
                  <a:srgbClr val="0070C0"/>
                </a:solidFill>
              </a:rPr>
              <a:t>moralische</a:t>
            </a:r>
            <a:r>
              <a:rPr lang="de-DE" dirty="0">
                <a:solidFill>
                  <a:srgbClr val="0070C0"/>
                </a:solidFill>
              </a:rPr>
              <a:t> und </a:t>
            </a:r>
            <a:r>
              <a:rPr lang="de-DE" b="1" dirty="0">
                <a:solidFill>
                  <a:srgbClr val="0070C0"/>
                </a:solidFill>
              </a:rPr>
              <a:t>ethische Normen </a:t>
            </a:r>
            <a:r>
              <a:rPr lang="de-DE" dirty="0"/>
              <a:t>nicht akzeptiert und gegen sie verstößt, landet (nur) in der gesellschaftlichen </a:t>
            </a:r>
            <a:r>
              <a:rPr lang="de-DE" dirty="0">
                <a:solidFill>
                  <a:srgbClr val="0070C0"/>
                </a:solidFill>
              </a:rPr>
              <a:t>Isolation</a:t>
            </a:r>
            <a:r>
              <a:rPr lang="de-DE" dirty="0"/>
              <a:t>.</a:t>
            </a:r>
          </a:p>
          <a:p>
            <a:pPr marL="0" indent="0">
              <a:buNone/>
            </a:pPr>
            <a:endParaRPr lang="de-DE" sz="1000" dirty="0"/>
          </a:p>
          <a:p>
            <a:pPr marL="0" indent="0">
              <a:buNone/>
            </a:pPr>
            <a:r>
              <a:rPr lang="de-DE" dirty="0"/>
              <a:t>Wer </a:t>
            </a:r>
            <a:r>
              <a:rPr lang="de-DE" b="1" dirty="0">
                <a:solidFill>
                  <a:srgbClr val="0070C0"/>
                </a:solidFill>
              </a:rPr>
              <a:t>rechtliche Normen </a:t>
            </a:r>
            <a:r>
              <a:rPr lang="de-DE" dirty="0"/>
              <a:t>nicht akzeptiert und gegen sie verstößt, landet im schlimmsten Fall im </a:t>
            </a:r>
            <a:r>
              <a:rPr lang="de-DE" dirty="0">
                <a:solidFill>
                  <a:srgbClr val="0070C0"/>
                </a:solidFill>
              </a:rPr>
              <a:t>Gefängnis.</a:t>
            </a:r>
          </a:p>
        </p:txBody>
      </p:sp>
      <p:sp>
        <p:nvSpPr>
          <p:cNvPr id="5" name="Foliennummernplatzhalter 4">
            <a:extLst>
              <a:ext uri="{FF2B5EF4-FFF2-40B4-BE49-F238E27FC236}">
                <a16:creationId xmlns:a16="http://schemas.microsoft.com/office/drawing/2014/main" id="{0359B67E-457B-47F0-A74A-CA39BABFA0D0}"/>
              </a:ext>
            </a:extLst>
          </p:cNvPr>
          <p:cNvSpPr>
            <a:spLocks noGrp="1"/>
          </p:cNvSpPr>
          <p:nvPr>
            <p:ph type="sldNum" sz="quarter" idx="12"/>
          </p:nvPr>
        </p:nvSpPr>
        <p:spPr/>
        <p:txBody>
          <a:bodyPr/>
          <a:lstStyle/>
          <a:p>
            <a:fld id="{FA85E0A2-365A-43AF-8BCA-3107E5FE6857}" type="slidenum">
              <a:rPr lang="de-DE" smtClean="0"/>
              <a:t>71</a:t>
            </a:fld>
            <a:endParaRPr lang="de-DE"/>
          </a:p>
        </p:txBody>
      </p:sp>
      <p:pic>
        <p:nvPicPr>
          <p:cNvPr id="6" name="Grafik 5">
            <a:extLst>
              <a:ext uri="{FF2B5EF4-FFF2-40B4-BE49-F238E27FC236}">
                <a16:creationId xmlns:a16="http://schemas.microsoft.com/office/drawing/2014/main" id="{27EF6C5D-DF11-5595-4923-EE2BFE3AA9DF}"/>
              </a:ext>
            </a:extLst>
          </p:cNvPr>
          <p:cNvPicPr>
            <a:picLocks noChangeAspect="1"/>
          </p:cNvPicPr>
          <p:nvPr/>
        </p:nvPicPr>
        <p:blipFill>
          <a:blip r:embed="rId2"/>
          <a:stretch>
            <a:fillRect/>
          </a:stretch>
        </p:blipFill>
        <p:spPr>
          <a:xfrm>
            <a:off x="7519366" y="2083100"/>
            <a:ext cx="3834434" cy="1917218"/>
          </a:xfrm>
          <a:prstGeom prst="rect">
            <a:avLst/>
          </a:prstGeom>
        </p:spPr>
      </p:pic>
      <p:pic>
        <p:nvPicPr>
          <p:cNvPr id="7" name="Grafik 6">
            <a:extLst>
              <a:ext uri="{FF2B5EF4-FFF2-40B4-BE49-F238E27FC236}">
                <a16:creationId xmlns:a16="http://schemas.microsoft.com/office/drawing/2014/main" id="{55C37478-F035-B6A9-219C-26F4E2CE82E3}"/>
              </a:ext>
            </a:extLst>
          </p:cNvPr>
          <p:cNvPicPr>
            <a:picLocks noChangeAspect="1"/>
          </p:cNvPicPr>
          <p:nvPr/>
        </p:nvPicPr>
        <p:blipFill>
          <a:blip r:embed="rId3"/>
          <a:stretch>
            <a:fillRect/>
          </a:stretch>
        </p:blipFill>
        <p:spPr>
          <a:xfrm>
            <a:off x="7519366" y="4237532"/>
            <a:ext cx="3834434" cy="1917217"/>
          </a:xfrm>
          <a:prstGeom prst="rect">
            <a:avLst/>
          </a:prstGeom>
        </p:spPr>
      </p:pic>
    </p:spTree>
    <p:extLst>
      <p:ext uri="{BB962C8B-B14F-4D97-AF65-F5344CB8AC3E}">
        <p14:creationId xmlns:p14="http://schemas.microsoft.com/office/powerpoint/2010/main" val="2970925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FC0A08-B5FB-4F76-BEBA-9993A698D253}"/>
              </a:ext>
            </a:extLst>
          </p:cNvPr>
          <p:cNvSpPr>
            <a:spLocks noGrp="1"/>
          </p:cNvSpPr>
          <p:nvPr>
            <p:ph type="title"/>
          </p:nvPr>
        </p:nvSpPr>
        <p:spPr>
          <a:xfrm>
            <a:off x="838200" y="365126"/>
            <a:ext cx="10515600" cy="589031"/>
          </a:xfrm>
        </p:spPr>
        <p:txBody>
          <a:bodyPr>
            <a:normAutofit fontScale="90000"/>
          </a:bodyPr>
          <a:lstStyle/>
          <a:p>
            <a:pPr algn="ctr"/>
            <a:r>
              <a:rPr lang="de-DE" dirty="0"/>
              <a:t>Fazit</a:t>
            </a:r>
          </a:p>
        </p:txBody>
      </p:sp>
      <p:sp>
        <p:nvSpPr>
          <p:cNvPr id="3" name="Inhaltsplatzhalter 2">
            <a:extLst>
              <a:ext uri="{FF2B5EF4-FFF2-40B4-BE49-F238E27FC236}">
                <a16:creationId xmlns:a16="http://schemas.microsoft.com/office/drawing/2014/main" id="{3678C598-0351-4AF3-97E1-AF9292164D6E}"/>
              </a:ext>
            </a:extLst>
          </p:cNvPr>
          <p:cNvSpPr>
            <a:spLocks noGrp="1"/>
          </p:cNvSpPr>
          <p:nvPr>
            <p:ph idx="1"/>
          </p:nvPr>
        </p:nvSpPr>
        <p:spPr>
          <a:xfrm>
            <a:off x="2872408" y="1345922"/>
            <a:ext cx="6858000" cy="4883289"/>
          </a:xfrm>
        </p:spPr>
        <p:txBody>
          <a:bodyPr>
            <a:normAutofit/>
          </a:bodyPr>
          <a:lstStyle/>
          <a:p>
            <a:pPr marL="0" indent="0">
              <a:buNone/>
            </a:pPr>
            <a:r>
              <a:rPr lang="de-DE" sz="3200" dirty="0"/>
              <a:t>Ein an </a:t>
            </a:r>
            <a:r>
              <a:rPr lang="de-DE" sz="3200" b="1" dirty="0">
                <a:solidFill>
                  <a:srgbClr val="0070C0"/>
                </a:solidFill>
              </a:rPr>
              <a:t>moralischen</a:t>
            </a:r>
            <a:r>
              <a:rPr lang="de-DE" sz="3200" dirty="0">
                <a:solidFill>
                  <a:srgbClr val="0070C0"/>
                </a:solidFill>
              </a:rPr>
              <a:t> </a:t>
            </a:r>
            <a:r>
              <a:rPr lang="de-DE" sz="3200" dirty="0"/>
              <a:t>und</a:t>
            </a:r>
            <a:r>
              <a:rPr lang="de-DE" sz="3200" dirty="0">
                <a:solidFill>
                  <a:srgbClr val="0070C0"/>
                </a:solidFill>
              </a:rPr>
              <a:t> </a:t>
            </a:r>
            <a:r>
              <a:rPr lang="de-DE" sz="3200" b="1" dirty="0">
                <a:solidFill>
                  <a:srgbClr val="0070C0"/>
                </a:solidFill>
              </a:rPr>
              <a:t>ethischen Maximen</a:t>
            </a:r>
            <a:r>
              <a:rPr lang="de-DE" sz="3200" dirty="0"/>
              <a:t> ausgerichtetes Verhalten vermeidet in einem an solchen Werten orientierten Gemeinwesen einen Konflikt mit den </a:t>
            </a:r>
            <a:r>
              <a:rPr lang="de-DE" sz="3200" b="1" dirty="0">
                <a:solidFill>
                  <a:srgbClr val="0070C0"/>
                </a:solidFill>
              </a:rPr>
              <a:t>rechtlichen Normen.</a:t>
            </a:r>
          </a:p>
          <a:p>
            <a:pPr marL="0" indent="0">
              <a:buNone/>
            </a:pPr>
            <a:endParaRPr lang="de-DE" sz="100" b="1" dirty="0">
              <a:solidFill>
                <a:srgbClr val="0070C0"/>
              </a:solidFill>
            </a:endParaRPr>
          </a:p>
          <a:p>
            <a:pPr marL="0" indent="0">
              <a:buNone/>
            </a:pPr>
            <a:r>
              <a:rPr lang="de-DE" sz="3200" dirty="0"/>
              <a:t>Wo man aber das </a:t>
            </a:r>
            <a:r>
              <a:rPr lang="de-DE" sz="3200" dirty="0">
                <a:solidFill>
                  <a:srgbClr val="0070C0"/>
                </a:solidFill>
              </a:rPr>
              <a:t>Recht zum Diener der Macht </a:t>
            </a:r>
            <a:r>
              <a:rPr lang="de-DE" sz="3200" dirty="0"/>
              <a:t>werden lässt, </a:t>
            </a:r>
            <a:r>
              <a:rPr lang="de-DE" sz="3200"/>
              <a:t>entbehrt es </a:t>
            </a:r>
            <a:r>
              <a:rPr lang="de-DE" sz="3200" dirty="0"/>
              <a:t>der Ethik und für den ethisch Handelnden wird ein Konflikt unvermeidbar.</a:t>
            </a:r>
            <a:endParaRPr lang="de-DE" sz="800" dirty="0"/>
          </a:p>
          <a:p>
            <a:pPr marL="0" indent="0">
              <a:buNone/>
            </a:pPr>
            <a:r>
              <a:rPr lang="de-DE" sz="1600" dirty="0"/>
              <a:t>(vgl. z.B. 20. Juli 1944 oder aktuell: Russland, Belarus, China und auch die Türkei)</a:t>
            </a:r>
          </a:p>
        </p:txBody>
      </p:sp>
      <p:sp>
        <p:nvSpPr>
          <p:cNvPr id="5" name="Foliennummernplatzhalter 4">
            <a:extLst>
              <a:ext uri="{FF2B5EF4-FFF2-40B4-BE49-F238E27FC236}">
                <a16:creationId xmlns:a16="http://schemas.microsoft.com/office/drawing/2014/main" id="{0359B67E-457B-47F0-A74A-CA39BABFA0D0}"/>
              </a:ext>
            </a:extLst>
          </p:cNvPr>
          <p:cNvSpPr>
            <a:spLocks noGrp="1"/>
          </p:cNvSpPr>
          <p:nvPr>
            <p:ph type="sldNum" sz="quarter" idx="12"/>
          </p:nvPr>
        </p:nvSpPr>
        <p:spPr/>
        <p:txBody>
          <a:bodyPr/>
          <a:lstStyle/>
          <a:p>
            <a:fld id="{FA85E0A2-365A-43AF-8BCA-3107E5FE6857}" type="slidenum">
              <a:rPr lang="de-DE" smtClean="0"/>
              <a:t>72</a:t>
            </a:fld>
            <a:endParaRPr lang="de-DE"/>
          </a:p>
        </p:txBody>
      </p:sp>
    </p:spTree>
    <p:extLst>
      <p:ext uri="{BB962C8B-B14F-4D97-AF65-F5344CB8AC3E}">
        <p14:creationId xmlns:p14="http://schemas.microsoft.com/office/powerpoint/2010/main" val="308751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A94B0-3B3C-468D-99D1-B299CBB5F0D3}"/>
              </a:ext>
            </a:extLst>
          </p:cNvPr>
          <p:cNvSpPr>
            <a:spLocks noGrp="1"/>
          </p:cNvSpPr>
          <p:nvPr>
            <p:ph type="title"/>
          </p:nvPr>
        </p:nvSpPr>
        <p:spPr>
          <a:xfrm>
            <a:off x="838200" y="365125"/>
            <a:ext cx="10515600" cy="634013"/>
          </a:xfrm>
        </p:spPr>
        <p:txBody>
          <a:bodyPr>
            <a:normAutofit fontScale="90000"/>
          </a:bodyPr>
          <a:lstStyle/>
          <a:p>
            <a:pPr algn="ctr"/>
            <a:r>
              <a:rPr lang="de-DE" dirty="0"/>
              <a:t>Ethik ist die Philosophie der Moral</a:t>
            </a:r>
          </a:p>
        </p:txBody>
      </p:sp>
      <p:pic>
        <p:nvPicPr>
          <p:cNvPr id="5" name="Inhaltsplatzhalter 4">
            <a:extLst>
              <a:ext uri="{FF2B5EF4-FFF2-40B4-BE49-F238E27FC236}">
                <a16:creationId xmlns:a16="http://schemas.microsoft.com/office/drawing/2014/main" id="{0F650D00-3644-4CAF-8F23-F72354814196}"/>
              </a:ext>
            </a:extLst>
          </p:cNvPr>
          <p:cNvPicPr>
            <a:picLocks noGrp="1" noChangeAspect="1"/>
          </p:cNvPicPr>
          <p:nvPr>
            <p:ph idx="1"/>
          </p:nvPr>
        </p:nvPicPr>
        <p:blipFill>
          <a:blip r:embed="rId2"/>
          <a:stretch>
            <a:fillRect/>
          </a:stretch>
        </p:blipFill>
        <p:spPr>
          <a:xfrm>
            <a:off x="2307080" y="1825625"/>
            <a:ext cx="7577840" cy="4351338"/>
          </a:xfrm>
        </p:spPr>
      </p:pic>
      <p:pic>
        <p:nvPicPr>
          <p:cNvPr id="7" name="Grafik 6">
            <a:extLst>
              <a:ext uri="{FF2B5EF4-FFF2-40B4-BE49-F238E27FC236}">
                <a16:creationId xmlns:a16="http://schemas.microsoft.com/office/drawing/2014/main" id="{F2A7AA1D-5EC7-4A28-8B43-2F644FE2CE61}"/>
              </a:ext>
            </a:extLst>
          </p:cNvPr>
          <p:cNvPicPr>
            <a:picLocks noChangeAspect="1"/>
          </p:cNvPicPr>
          <p:nvPr/>
        </p:nvPicPr>
        <p:blipFill>
          <a:blip r:embed="rId3"/>
          <a:stretch>
            <a:fillRect/>
          </a:stretch>
        </p:blipFill>
        <p:spPr>
          <a:xfrm>
            <a:off x="1679275" y="1431985"/>
            <a:ext cx="8833449" cy="3994030"/>
          </a:xfrm>
          <a:prstGeom prst="rect">
            <a:avLst/>
          </a:prstGeom>
        </p:spPr>
      </p:pic>
      <p:pic>
        <p:nvPicPr>
          <p:cNvPr id="9" name="Grafik 8">
            <a:extLst>
              <a:ext uri="{FF2B5EF4-FFF2-40B4-BE49-F238E27FC236}">
                <a16:creationId xmlns:a16="http://schemas.microsoft.com/office/drawing/2014/main" id="{47C805B3-E621-412B-81A6-E7F9727A1A17}"/>
              </a:ext>
            </a:extLst>
          </p:cNvPr>
          <p:cNvPicPr>
            <a:picLocks noChangeAspect="1"/>
          </p:cNvPicPr>
          <p:nvPr/>
        </p:nvPicPr>
        <p:blipFill>
          <a:blip r:embed="rId3"/>
          <a:stretch>
            <a:fillRect/>
          </a:stretch>
        </p:blipFill>
        <p:spPr>
          <a:xfrm>
            <a:off x="1679274" y="1750086"/>
            <a:ext cx="8833449" cy="3994030"/>
          </a:xfrm>
          <a:prstGeom prst="rect">
            <a:avLst/>
          </a:prstGeom>
        </p:spPr>
      </p:pic>
      <p:sp>
        <p:nvSpPr>
          <p:cNvPr id="11" name="Textfeld 10">
            <a:extLst>
              <a:ext uri="{FF2B5EF4-FFF2-40B4-BE49-F238E27FC236}">
                <a16:creationId xmlns:a16="http://schemas.microsoft.com/office/drawing/2014/main" id="{7090ABB9-2333-43AE-BC0B-BDE5B751E32E}"/>
              </a:ext>
            </a:extLst>
          </p:cNvPr>
          <p:cNvSpPr txBox="1"/>
          <p:nvPr/>
        </p:nvSpPr>
        <p:spPr>
          <a:xfrm>
            <a:off x="2307080" y="1536174"/>
            <a:ext cx="8559706" cy="3785652"/>
          </a:xfrm>
          <a:prstGeom prst="rect">
            <a:avLst/>
          </a:prstGeom>
          <a:noFill/>
        </p:spPr>
        <p:txBody>
          <a:bodyPr wrap="square">
            <a:spAutoFit/>
          </a:bodyPr>
          <a:lstStyle/>
          <a:p>
            <a:pPr algn="l"/>
            <a:r>
              <a:rPr lang="de-DE" sz="2800" b="1" i="0" u="none" strike="noStrike" baseline="0" dirty="0">
                <a:solidFill>
                  <a:srgbClr val="0070C0"/>
                </a:solidFill>
                <a:highlight>
                  <a:srgbClr val="FFFF00"/>
                </a:highlight>
                <a:latin typeface="Arial-BoldMT"/>
              </a:rPr>
              <a:t>Moral</a:t>
            </a:r>
            <a:r>
              <a:rPr lang="de-DE" sz="2400" b="1" i="0" u="none" strike="noStrike" baseline="0" dirty="0">
                <a:latin typeface="Arial-BoldMT"/>
              </a:rPr>
              <a:t> </a:t>
            </a:r>
            <a:r>
              <a:rPr lang="de-DE" sz="2400" i="0" u="none" strike="noStrike" baseline="0" dirty="0">
                <a:latin typeface="Arial-BoldMT"/>
              </a:rPr>
              <a:t>← </a:t>
            </a:r>
            <a:r>
              <a:rPr lang="de-DE" sz="2400" i="0" u="none" strike="noStrike" baseline="0" dirty="0" err="1">
                <a:latin typeface="Arial-BoldMT"/>
              </a:rPr>
              <a:t>mores</a:t>
            </a:r>
            <a:r>
              <a:rPr lang="de-DE" sz="2400" i="0" u="none" strike="noStrike" baseline="0" dirty="0">
                <a:latin typeface="Arial-BoldMT"/>
              </a:rPr>
              <a:t> (lat.)</a:t>
            </a:r>
          </a:p>
          <a:p>
            <a:pPr algn="l"/>
            <a:endParaRPr lang="de-DE" sz="800" b="0" i="0" u="none" strike="noStrike" baseline="0" dirty="0">
              <a:latin typeface="ArialMT"/>
            </a:endParaRPr>
          </a:p>
          <a:p>
            <a:pPr algn="l"/>
            <a:r>
              <a:rPr lang="de-DE" sz="2400" b="0" i="0" u="none" strike="noStrike" baseline="0" dirty="0">
                <a:latin typeface="ArialMT"/>
              </a:rPr>
              <a:t>Moral hat mit </a:t>
            </a:r>
            <a:r>
              <a:rPr lang="de-DE" sz="2400" b="0" i="0" u="none" strike="noStrike" baseline="0" dirty="0">
                <a:solidFill>
                  <a:srgbClr val="0070C0"/>
                </a:solidFill>
                <a:highlight>
                  <a:srgbClr val="FFFF00"/>
                </a:highlight>
                <a:latin typeface="ArialMT"/>
              </a:rPr>
              <a:t>Handeln</a:t>
            </a:r>
            <a:r>
              <a:rPr lang="de-DE" sz="2400" b="0" i="0" u="none" strike="noStrike" baseline="0" dirty="0">
                <a:latin typeface="ArialMT"/>
              </a:rPr>
              <a:t> zu tun.</a:t>
            </a:r>
          </a:p>
          <a:p>
            <a:pPr algn="l"/>
            <a:endParaRPr lang="de-DE" sz="3200" b="0" i="0" u="none" strike="noStrike" baseline="0" dirty="0">
              <a:latin typeface="ArialMT"/>
            </a:endParaRPr>
          </a:p>
          <a:p>
            <a:pPr algn="l"/>
            <a:r>
              <a:rPr lang="de-DE" sz="2800" b="1" i="0" u="none" strike="noStrike" baseline="0" dirty="0">
                <a:solidFill>
                  <a:srgbClr val="0070C0"/>
                </a:solidFill>
                <a:highlight>
                  <a:srgbClr val="FFFF00"/>
                </a:highlight>
                <a:latin typeface="Arial-BoldMT"/>
              </a:rPr>
              <a:t>Ethik</a:t>
            </a:r>
            <a:r>
              <a:rPr lang="de-DE" sz="2400" b="1" i="0" u="none" strike="noStrike" baseline="0" dirty="0">
                <a:latin typeface="Arial-BoldMT"/>
              </a:rPr>
              <a:t> </a:t>
            </a:r>
            <a:r>
              <a:rPr lang="de-DE" sz="2400" i="0" u="none" strike="noStrike" baseline="0" dirty="0">
                <a:latin typeface="Arial-BoldMT"/>
              </a:rPr>
              <a:t>← </a:t>
            </a:r>
            <a:r>
              <a:rPr lang="de-DE" sz="2400" i="0" u="none" strike="noStrike" baseline="0" dirty="0" err="1">
                <a:latin typeface="Arial-BoldMT"/>
              </a:rPr>
              <a:t>ethos</a:t>
            </a:r>
            <a:r>
              <a:rPr lang="de-DE" sz="2400" i="0" u="none" strike="noStrike" baseline="0" dirty="0">
                <a:latin typeface="Arial-BoldMT"/>
              </a:rPr>
              <a:t> (griech.)</a:t>
            </a:r>
          </a:p>
          <a:p>
            <a:pPr algn="ctr"/>
            <a:endParaRPr lang="de-DE" sz="800" b="0" i="0" u="none" strike="noStrike" baseline="0" dirty="0">
              <a:latin typeface="ArialMT"/>
            </a:endParaRPr>
          </a:p>
          <a:p>
            <a:pPr algn="l"/>
            <a:r>
              <a:rPr lang="de-DE" sz="2400" b="0" i="0" u="none" strike="noStrike" baseline="0" dirty="0">
                <a:latin typeface="ArialMT"/>
              </a:rPr>
              <a:t>Ethik hat mit der </a:t>
            </a:r>
            <a:r>
              <a:rPr lang="de-DE" sz="2400" b="0" i="0" u="none" strike="noStrike" baseline="0" dirty="0">
                <a:solidFill>
                  <a:srgbClr val="0070C0"/>
                </a:solidFill>
                <a:highlight>
                  <a:srgbClr val="FFFF00"/>
                </a:highlight>
                <a:latin typeface="ArialMT"/>
              </a:rPr>
              <a:t>Begründung</a:t>
            </a:r>
            <a:r>
              <a:rPr lang="de-DE" sz="2400" b="0" i="0" u="none" strike="noStrike" baseline="0" dirty="0">
                <a:latin typeface="ArialMT"/>
              </a:rPr>
              <a:t> moralischer Grundsätze zu tun.</a:t>
            </a:r>
          </a:p>
          <a:p>
            <a:pPr algn="l"/>
            <a:endParaRPr lang="de-DE" sz="2400" dirty="0">
              <a:latin typeface="ArialMT"/>
            </a:endParaRPr>
          </a:p>
          <a:p>
            <a:pPr algn="l"/>
            <a:endParaRPr lang="de-DE" sz="2400" dirty="0">
              <a:latin typeface="ArialMT"/>
            </a:endParaRPr>
          </a:p>
          <a:p>
            <a:pPr algn="l"/>
            <a:r>
              <a:rPr kumimoji="0" lang="de-DE" sz="3600" b="1" i="0" u="none" strike="noStrike" kern="1200" cap="none" spc="0" normalizeH="0" baseline="0" noProof="0" dirty="0">
                <a:ln>
                  <a:noFill/>
                </a:ln>
                <a:solidFill>
                  <a:srgbClr val="0070C0"/>
                </a:solidFill>
                <a:effectLst/>
                <a:highlight>
                  <a:srgbClr val="FFFF00"/>
                </a:highlight>
                <a:uLnTx/>
                <a:uFillTx/>
                <a:latin typeface="Calibri Light" panose="020F0302020204030204"/>
                <a:ea typeface="+mj-ea"/>
                <a:cs typeface="+mj-cs"/>
              </a:rPr>
              <a:t>→</a:t>
            </a:r>
            <a:r>
              <a:rPr lang="de-DE" sz="4000" dirty="0">
                <a:solidFill>
                  <a:prstClr val="black"/>
                </a:solidFill>
                <a:highlight>
                  <a:srgbClr val="FFFF00"/>
                </a:highlight>
                <a:latin typeface="Calibri Light" panose="020F0302020204030204"/>
                <a:ea typeface="+mj-ea"/>
                <a:cs typeface="+mj-cs"/>
              </a:rPr>
              <a:t> </a:t>
            </a:r>
            <a:r>
              <a:rPr kumimoji="0" lang="de-DE" sz="4000" b="0" i="0" u="none" strike="noStrike" kern="1200" cap="none" spc="0" normalizeH="0" baseline="0" noProof="0" dirty="0">
                <a:ln>
                  <a:noFill/>
                </a:ln>
                <a:solidFill>
                  <a:prstClr val="black"/>
                </a:solidFill>
                <a:effectLst/>
                <a:highlight>
                  <a:srgbClr val="FFFF00"/>
                </a:highlight>
                <a:uLnTx/>
                <a:uFillTx/>
                <a:latin typeface="Calibri Light" panose="020F0302020204030204"/>
                <a:ea typeface="+mj-ea"/>
                <a:cs typeface="+mj-cs"/>
              </a:rPr>
              <a:t>Ethik ist die Philosophie der Moral</a:t>
            </a:r>
            <a:endParaRPr lang="de-DE" sz="2400" dirty="0">
              <a:highlight>
                <a:srgbClr val="FFFF00"/>
              </a:highlight>
            </a:endParaRPr>
          </a:p>
        </p:txBody>
      </p:sp>
      <p:sp>
        <p:nvSpPr>
          <p:cNvPr id="13" name="Foliennummernplatzhalter 12">
            <a:extLst>
              <a:ext uri="{FF2B5EF4-FFF2-40B4-BE49-F238E27FC236}">
                <a16:creationId xmlns:a16="http://schemas.microsoft.com/office/drawing/2014/main" id="{8235EEC0-A5F6-4657-AE5B-9D67D0B9AE7B}"/>
              </a:ext>
            </a:extLst>
          </p:cNvPr>
          <p:cNvSpPr>
            <a:spLocks noGrp="1"/>
          </p:cNvSpPr>
          <p:nvPr>
            <p:ph type="sldNum" sz="quarter" idx="12"/>
          </p:nvPr>
        </p:nvSpPr>
        <p:spPr/>
        <p:txBody>
          <a:bodyPr/>
          <a:lstStyle/>
          <a:p>
            <a:fld id="{FA85E0A2-365A-43AF-8BCA-3107E5FE6857}" type="slidenum">
              <a:rPr lang="de-DE" smtClean="0"/>
              <a:t>8</a:t>
            </a:fld>
            <a:endParaRPr lang="de-DE"/>
          </a:p>
        </p:txBody>
      </p:sp>
    </p:spTree>
    <p:extLst>
      <p:ext uri="{BB962C8B-B14F-4D97-AF65-F5344CB8AC3E}">
        <p14:creationId xmlns:p14="http://schemas.microsoft.com/office/powerpoint/2010/main" val="3080289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8FE9E8-4940-4843-8FCB-69BC08E5FADF}"/>
              </a:ext>
            </a:extLst>
          </p:cNvPr>
          <p:cNvSpPr>
            <a:spLocks noGrp="1"/>
          </p:cNvSpPr>
          <p:nvPr>
            <p:ph type="title"/>
          </p:nvPr>
        </p:nvSpPr>
        <p:spPr>
          <a:xfrm>
            <a:off x="838200" y="365125"/>
            <a:ext cx="10515600" cy="708301"/>
          </a:xfrm>
        </p:spPr>
        <p:txBody>
          <a:bodyPr/>
          <a:lstStyle/>
          <a:p>
            <a:pPr algn="ctr"/>
            <a:r>
              <a:rPr lang="de-DE" dirty="0"/>
              <a:t>Moral</a:t>
            </a:r>
          </a:p>
        </p:txBody>
      </p:sp>
      <p:sp>
        <p:nvSpPr>
          <p:cNvPr id="3" name="Inhaltsplatzhalter 2">
            <a:extLst>
              <a:ext uri="{FF2B5EF4-FFF2-40B4-BE49-F238E27FC236}">
                <a16:creationId xmlns:a16="http://schemas.microsoft.com/office/drawing/2014/main" id="{D5F7D3DD-50B9-4229-AF9C-0DB46E2BB1FD}"/>
              </a:ext>
            </a:extLst>
          </p:cNvPr>
          <p:cNvSpPr>
            <a:spLocks noGrp="1"/>
          </p:cNvSpPr>
          <p:nvPr>
            <p:ph idx="1"/>
          </p:nvPr>
        </p:nvSpPr>
        <p:spPr>
          <a:xfrm>
            <a:off x="838200" y="1620078"/>
            <a:ext cx="10515600" cy="4556885"/>
          </a:xfrm>
        </p:spPr>
        <p:txBody>
          <a:bodyPr>
            <a:normAutofit/>
          </a:bodyPr>
          <a:lstStyle/>
          <a:p>
            <a:pPr marL="0" indent="0">
              <a:buNone/>
            </a:pPr>
            <a:r>
              <a:rPr lang="de-DE" b="1" dirty="0">
                <a:solidFill>
                  <a:srgbClr val="0070C0"/>
                </a:solidFill>
              </a:rPr>
              <a:t>Moral</a:t>
            </a:r>
            <a:r>
              <a:rPr lang="de-DE" dirty="0"/>
              <a:t> ist ein komplexes Ganzes aus</a:t>
            </a:r>
          </a:p>
          <a:p>
            <a:pPr marL="984250" indent="0">
              <a:buNone/>
            </a:pPr>
            <a:r>
              <a:rPr lang="de-DE" dirty="0"/>
              <a:t>• teils kollektiv geteilten</a:t>
            </a:r>
          </a:p>
          <a:p>
            <a:pPr marL="984250" indent="0">
              <a:buNone/>
            </a:pPr>
            <a:r>
              <a:rPr lang="de-DE" dirty="0"/>
              <a:t>• teils individuellen</a:t>
            </a:r>
          </a:p>
          <a:p>
            <a:pPr marL="984250" indent="0">
              <a:buNone/>
            </a:pPr>
            <a:r>
              <a:rPr lang="de-DE" dirty="0"/>
              <a:t>• teils gruppenspezifisch ausdifferenzierten</a:t>
            </a:r>
          </a:p>
          <a:p>
            <a:pPr marL="0" indent="0">
              <a:buNone/>
            </a:pPr>
            <a:r>
              <a:rPr lang="de-DE" dirty="0">
                <a:solidFill>
                  <a:srgbClr val="0070C0"/>
                </a:solidFill>
                <a:highlight>
                  <a:srgbClr val="FFFF00"/>
                </a:highlight>
              </a:rPr>
              <a:t>Überzeugungen über richtiges Handeln</a:t>
            </a:r>
            <a:r>
              <a:rPr lang="de-DE" dirty="0">
                <a:highlight>
                  <a:srgbClr val="FFFF00"/>
                </a:highlight>
              </a:rPr>
              <a:t>.</a:t>
            </a:r>
          </a:p>
          <a:p>
            <a:pPr marL="0" indent="0">
              <a:buNone/>
            </a:pPr>
            <a:endParaRPr lang="de-DE" dirty="0"/>
          </a:p>
          <a:p>
            <a:pPr marL="0" indent="0">
              <a:buNone/>
            </a:pPr>
            <a:r>
              <a:rPr lang="de-DE" dirty="0">
                <a:highlight>
                  <a:srgbClr val="FFFF00"/>
                </a:highlight>
              </a:rPr>
              <a:t>Ein Moral</a:t>
            </a:r>
            <a:r>
              <a:rPr lang="de-DE" u="sng" dirty="0">
                <a:highlight>
                  <a:srgbClr val="FFFF00"/>
                </a:highlight>
              </a:rPr>
              <a:t>system</a:t>
            </a:r>
            <a:r>
              <a:rPr lang="de-DE" dirty="0">
                <a:highlight>
                  <a:srgbClr val="FFFF00"/>
                </a:highlight>
              </a:rPr>
              <a:t> stellt </a:t>
            </a:r>
            <a:r>
              <a:rPr lang="de-DE" u="sng" dirty="0">
                <a:highlight>
                  <a:srgbClr val="FFFF00"/>
                </a:highlight>
              </a:rPr>
              <a:t>keine Fremdherrschaft </a:t>
            </a:r>
            <a:r>
              <a:rPr lang="de-DE" dirty="0">
                <a:highlight>
                  <a:srgbClr val="FFFF00"/>
                </a:highlight>
              </a:rPr>
              <a:t>dar;</a:t>
            </a:r>
          </a:p>
          <a:p>
            <a:pPr marL="0" indent="0">
              <a:buNone/>
            </a:pPr>
            <a:r>
              <a:rPr lang="de-DE" dirty="0">
                <a:highlight>
                  <a:srgbClr val="FFFF00"/>
                </a:highlight>
              </a:rPr>
              <a:t>Es muss individuell und aus freien Stücken </a:t>
            </a:r>
            <a:r>
              <a:rPr lang="de-DE" u="sng" dirty="0">
                <a:highlight>
                  <a:srgbClr val="FFFF00"/>
                </a:highlight>
              </a:rPr>
              <a:t>anerkannt</a:t>
            </a:r>
            <a:r>
              <a:rPr lang="de-DE" dirty="0">
                <a:highlight>
                  <a:srgbClr val="FFFF00"/>
                </a:highlight>
              </a:rPr>
              <a:t> werden</a:t>
            </a:r>
            <a:r>
              <a:rPr lang="de-DE" dirty="0"/>
              <a:t>.</a:t>
            </a:r>
          </a:p>
        </p:txBody>
      </p:sp>
      <p:sp>
        <p:nvSpPr>
          <p:cNvPr id="5" name="Foliennummernplatzhalter 4">
            <a:extLst>
              <a:ext uri="{FF2B5EF4-FFF2-40B4-BE49-F238E27FC236}">
                <a16:creationId xmlns:a16="http://schemas.microsoft.com/office/drawing/2014/main" id="{14BF4C33-3FD4-4B2D-ABB2-DFE8FE446DA7}"/>
              </a:ext>
            </a:extLst>
          </p:cNvPr>
          <p:cNvSpPr>
            <a:spLocks noGrp="1"/>
          </p:cNvSpPr>
          <p:nvPr>
            <p:ph type="sldNum" sz="quarter" idx="12"/>
          </p:nvPr>
        </p:nvSpPr>
        <p:spPr/>
        <p:txBody>
          <a:bodyPr/>
          <a:lstStyle/>
          <a:p>
            <a:fld id="{FA85E0A2-365A-43AF-8BCA-3107E5FE6857}" type="slidenum">
              <a:rPr lang="de-DE" smtClean="0"/>
              <a:t>9</a:t>
            </a:fld>
            <a:endParaRPr lang="de-DE"/>
          </a:p>
        </p:txBody>
      </p:sp>
    </p:spTree>
    <p:extLst>
      <p:ext uri="{BB962C8B-B14F-4D97-AF65-F5344CB8AC3E}">
        <p14:creationId xmlns:p14="http://schemas.microsoft.com/office/powerpoint/2010/main" val="388659671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4063</Words>
  <Application>Microsoft Office PowerPoint</Application>
  <PresentationFormat>Breitbild</PresentationFormat>
  <Paragraphs>479</Paragraphs>
  <Slides>72</Slides>
  <Notes>0</Notes>
  <HiddenSlides>0</HiddenSlides>
  <MMClips>0</MMClips>
  <ScaleCrop>false</ScaleCrop>
  <HeadingPairs>
    <vt:vector size="6" baseType="variant">
      <vt:variant>
        <vt:lpstr>Verwendete Schriftarten</vt:lpstr>
      </vt:variant>
      <vt:variant>
        <vt:i4>9</vt:i4>
      </vt:variant>
      <vt:variant>
        <vt:lpstr>Design</vt:lpstr>
      </vt:variant>
      <vt:variant>
        <vt:i4>3</vt:i4>
      </vt:variant>
      <vt:variant>
        <vt:lpstr>Folientitel</vt:lpstr>
      </vt:variant>
      <vt:variant>
        <vt:i4>72</vt:i4>
      </vt:variant>
    </vt:vector>
  </HeadingPairs>
  <TitlesOfParts>
    <vt:vector size="84" baseType="lpstr">
      <vt:lpstr>Arial</vt:lpstr>
      <vt:lpstr>Arial-BoldMT</vt:lpstr>
      <vt:lpstr>ArialMT</vt:lpstr>
      <vt:lpstr>Calibri</vt:lpstr>
      <vt:lpstr>Calibri (textkörper)</vt:lpstr>
      <vt:lpstr>Calibri Light</vt:lpstr>
      <vt:lpstr>Times New Roman</vt:lpstr>
      <vt:lpstr>Webdings</vt:lpstr>
      <vt:lpstr>Wingdings</vt:lpstr>
      <vt:lpstr>Office</vt:lpstr>
      <vt:lpstr>1_Office</vt:lpstr>
      <vt:lpstr>2_Office</vt:lpstr>
      <vt:lpstr>  Moral - Ethik - Recht</vt:lpstr>
      <vt:lpstr>Inhalte der Vorlesung</vt:lpstr>
      <vt:lpstr>PowerPoint-Präsentation</vt:lpstr>
      <vt:lpstr>Ethik – Moral - Recht</vt:lpstr>
      <vt:lpstr>Moral ↔ Ethik</vt:lpstr>
      <vt:lpstr>Herleitung der Begriffe</vt:lpstr>
      <vt:lpstr>Herleitung der Begriffe</vt:lpstr>
      <vt:lpstr>Ethik ist die Philosophie der Moral</vt:lpstr>
      <vt:lpstr>Moral</vt:lpstr>
      <vt:lpstr>Moral</vt:lpstr>
      <vt:lpstr>Kennzeichen der Moral</vt:lpstr>
      <vt:lpstr>Funktion der Moral</vt:lpstr>
      <vt:lpstr>Begriff des „êthos“ in der griechischen Rechtslehre </vt:lpstr>
      <vt:lpstr>Ethik (als philosophische Disziplin)</vt:lpstr>
      <vt:lpstr>Entwicklung der Ethik</vt:lpstr>
      <vt:lpstr>Ethik – Versuche einer Begriffsbestimmung</vt:lpstr>
      <vt:lpstr>Funktion der Ethik</vt:lpstr>
      <vt:lpstr>Ethik und Recht</vt:lpstr>
      <vt:lpstr>Moral</vt:lpstr>
      <vt:lpstr>Gegenseitige Beeinflussung</vt:lpstr>
      <vt:lpstr>Gegenseitige Beeinflussung im Unternehmen</vt:lpstr>
      <vt:lpstr>PowerPoint-Präsentation</vt:lpstr>
      <vt:lpstr>Die ethische Grundfrage</vt:lpstr>
      <vt:lpstr>Die klassischen Ansätze</vt:lpstr>
      <vt:lpstr>PowerPoint-Präsentation</vt:lpstr>
      <vt:lpstr>Die ethischen Theorien</vt:lpstr>
      <vt:lpstr>Grundkonzept der deontologischen Ethik</vt:lpstr>
      <vt:lpstr>Pflichtethik   Als bedeutendster und einflussreichster Vertreter der Deontologie gilt der deutsche Philosoph Immanuel Kant </vt:lpstr>
      <vt:lpstr>Pflichtethik – Immanuel Kant </vt:lpstr>
      <vt:lpstr>Pflichtethik – Immanuel Kant</vt:lpstr>
      <vt:lpstr>Pflichtethik - Pflichtbegriff</vt:lpstr>
      <vt:lpstr>Pflichtethik – freier Wille</vt:lpstr>
      <vt:lpstr>Pflichtethik – praktische Vernunft</vt:lpstr>
      <vt:lpstr>Kategorischer Imperativ</vt:lpstr>
      <vt:lpstr>Die Grundsätze von Kant</vt:lpstr>
      <vt:lpstr>Dilemma: Deontologie und Lüge</vt:lpstr>
      <vt:lpstr>Deontologie und praktische Anwendung</vt:lpstr>
      <vt:lpstr>Deontologie und Kantianismus</vt:lpstr>
      <vt:lpstr>Deontologie und Kantianismus</vt:lpstr>
      <vt:lpstr>Kurzcharakterisierung</vt:lpstr>
      <vt:lpstr>Die ethischen Theorien</vt:lpstr>
      <vt:lpstr>Grundkonzept der utilitaristischen Ethik</vt:lpstr>
      <vt:lpstr>Utilitarismus</vt:lpstr>
      <vt:lpstr>PowerPoint-Präsentation</vt:lpstr>
      <vt:lpstr>Utilitarismus</vt:lpstr>
      <vt:lpstr>PowerPoint-Präsentation</vt:lpstr>
      <vt:lpstr>Kritik an Jeremy Bentham </vt:lpstr>
      <vt:lpstr>Kurzcharakterisierung</vt:lpstr>
      <vt:lpstr>Die ethischen Theorien</vt:lpstr>
      <vt:lpstr>Tugendethik</vt:lpstr>
      <vt:lpstr>PowerPoint-Präsentation</vt:lpstr>
      <vt:lpstr>Tugenden</vt:lpstr>
      <vt:lpstr>Zentralen Konzepte der Tugendethik:</vt:lpstr>
      <vt:lpstr>Tugendethische Fragestellung</vt:lpstr>
      <vt:lpstr>Kritik an die Tugendethik </vt:lpstr>
      <vt:lpstr>Kurzcharakterisierung</vt:lpstr>
      <vt:lpstr>PowerPoint-Präsentation</vt:lpstr>
      <vt:lpstr>Was ist Recht?</vt:lpstr>
      <vt:lpstr>Was ist Recht?</vt:lpstr>
      <vt:lpstr>Was ist Recht?</vt:lpstr>
      <vt:lpstr>Was ist Recht?</vt:lpstr>
      <vt:lpstr>Was ist Recht?</vt:lpstr>
      <vt:lpstr>Ethik und Recht</vt:lpstr>
      <vt:lpstr>Das Verhältnis des Rechts zu Moral und Ethik</vt:lpstr>
      <vt:lpstr>Funktion des Rechts</vt:lpstr>
      <vt:lpstr>Gibt es neben der Rechtsordnung ein „Soft law“?</vt:lpstr>
      <vt:lpstr>Gibt es neben der Rechtsordnung ein „Soft law“?</vt:lpstr>
      <vt:lpstr>Abgrenzung von Recht und Ethik</vt:lpstr>
      <vt:lpstr>Recht – Versuch der Legitimation</vt:lpstr>
      <vt:lpstr>Moral- und Rechtsnormen </vt:lpstr>
      <vt:lpstr>Verstoß gegen Moral- und Rechtsnormen </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Ethik und Recht</dc:title>
  <dc:creator>Hellmut</dc:creator>
  <cp:lastModifiedBy>Peifer Fabian KBL CHKP</cp:lastModifiedBy>
  <cp:revision>53</cp:revision>
  <dcterms:created xsi:type="dcterms:W3CDTF">2021-08-04T10:45:49Z</dcterms:created>
  <dcterms:modified xsi:type="dcterms:W3CDTF">2024-01-22T16:43:29Z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94a1c8-9899-41e7-8f6e-8b1b3c79592a_Enabled">
    <vt:lpwstr>true</vt:lpwstr>
  </property>
  <property fmtid="{D5CDD505-2E9C-101B-9397-08002B2CF9AE}" pid="3" name="MSIP_Label_7294a1c8-9899-41e7-8f6e-8b1b3c79592a_SetDate">
    <vt:lpwstr>2024-01-22T14:54:20Z</vt:lpwstr>
  </property>
  <property fmtid="{D5CDD505-2E9C-101B-9397-08002B2CF9AE}" pid="4" name="MSIP_Label_7294a1c8-9899-41e7-8f6e-8b1b3c79592a_Method">
    <vt:lpwstr>Privileged</vt:lpwstr>
  </property>
  <property fmtid="{D5CDD505-2E9C-101B-9397-08002B2CF9AE}" pid="5" name="MSIP_Label_7294a1c8-9899-41e7-8f6e-8b1b3c79592a_Name">
    <vt:lpwstr>Internal sub2 (no marking)</vt:lpwstr>
  </property>
  <property fmtid="{D5CDD505-2E9C-101B-9397-08002B2CF9AE}" pid="6" name="MSIP_Label_7294a1c8-9899-41e7-8f6e-8b1b3c79592a_SiteId">
    <vt:lpwstr>eb70b763-b6d7-4486-8555-8831709a784e</vt:lpwstr>
  </property>
  <property fmtid="{D5CDD505-2E9C-101B-9397-08002B2CF9AE}" pid="7" name="MSIP_Label_7294a1c8-9899-41e7-8f6e-8b1b3c79592a_ActionId">
    <vt:lpwstr>50a0f9dc-025a-4ce1-bfdb-4a0c21df2104</vt:lpwstr>
  </property>
  <property fmtid="{D5CDD505-2E9C-101B-9397-08002B2CF9AE}" pid="8" name="MSIP_Label_7294a1c8-9899-41e7-8f6e-8b1b3c79592a_ContentBits">
    <vt:lpwstr>0</vt:lpwstr>
  </property>
</Properties>
</file>